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9"/>
  </p:notesMasterIdLst>
  <p:sldIdLst>
    <p:sldId id="284" r:id="rId2"/>
    <p:sldId id="278" r:id="rId3"/>
    <p:sldId id="279" r:id="rId4"/>
    <p:sldId id="282" r:id="rId5"/>
    <p:sldId id="281" r:id="rId6"/>
    <p:sldId id="285" r:id="rId7"/>
    <p:sldId id="286" r:id="rId8"/>
    <p:sldId id="289" r:id="rId9"/>
    <p:sldId id="290" r:id="rId10"/>
    <p:sldId id="292" r:id="rId11"/>
    <p:sldId id="294" r:id="rId12"/>
    <p:sldId id="295" r:id="rId13"/>
    <p:sldId id="296" r:id="rId14"/>
    <p:sldId id="297" r:id="rId15"/>
    <p:sldId id="298" r:id="rId16"/>
    <p:sldId id="301" r:id="rId17"/>
    <p:sldId id="299" r:id="rId18"/>
  </p:sldIdLst>
  <p:sldSz cx="9906000" cy="6858000" type="A4"/>
  <p:notesSz cx="6858000" cy="9144000"/>
  <p:defaultTextStyle>
    <a:defPPr>
      <a:defRPr lang="en-US"/>
    </a:defPPr>
    <a:lvl1pPr marL="0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3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0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7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3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0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94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51"/>
    <p:restoredTop sz="94646"/>
  </p:normalViewPr>
  <p:slideViewPr>
    <p:cSldViewPr snapToGrid="0" snapToObjects="1">
      <p:cViewPr varScale="1">
        <p:scale>
          <a:sx n="224" d="100"/>
          <a:sy n="224" d="100"/>
        </p:scale>
        <p:origin x="16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ranklin Gothic FS Book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ranklin Gothic FS Book" charset="0"/>
              </a:defRPr>
            </a:lvl1pPr>
          </a:lstStyle>
          <a:p>
            <a:fld id="{F71AED65-3AC0-1F42-8CD3-2922B62F5F32}" type="datetimeFigureOut">
              <a:rPr lang="en-US" smtClean="0"/>
              <a:pPr/>
              <a:t>10/6/25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ranklin Gothic FS Book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ranklin Gothic FS Book" charset="0"/>
              </a:defRPr>
            </a:lvl1pPr>
          </a:lstStyle>
          <a:p>
            <a:fld id="{6B6C7335-E88C-A14D-BB7B-EB0CA12EC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0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1pPr>
    <a:lvl2pPr marL="457187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2pPr>
    <a:lvl3pPr marL="914373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3pPr>
    <a:lvl4pPr marL="1371560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4pPr>
    <a:lvl5pPr marL="1828747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5pPr>
    <a:lvl6pPr marL="2285933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20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94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e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31885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der </a:t>
            </a:r>
            <a:r>
              <a:rPr lang="en-US" dirty="0" err="1"/>
              <a:t>Präsentation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31885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669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154773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45C784-8581-9B48-9F82-4E5CBBC27C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4773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6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1 - All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/>
          <a:p>
            <a:r>
              <a:rPr lang="en-US" dirty="0" err="1"/>
              <a:t>Seitentitel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608299" y="6416675"/>
            <a:ext cx="1440855" cy="181125"/>
          </a:xfrm>
        </p:spPr>
        <p:txBody>
          <a:bodyPr/>
          <a:lstStyle/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260200" y="6416675"/>
            <a:ext cx="227938" cy="181125"/>
          </a:xfrm>
        </p:spPr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1947E1D-1A9C-6042-BCAF-883959EEAF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504" y="2392323"/>
            <a:ext cx="6900466" cy="3808451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</p:spTree>
    <p:extLst>
      <p:ext uri="{BB962C8B-B14F-4D97-AF65-F5344CB8AC3E}">
        <p14:creationId xmlns:p14="http://schemas.microsoft.com/office/powerpoint/2010/main" val="3612678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 - All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/>
          <a:p>
            <a:r>
              <a:rPr lang="en-US" dirty="0" err="1"/>
              <a:t>Seitentitel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1504" y="2392323"/>
            <a:ext cx="6900466" cy="3808451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608299" y="6416675"/>
            <a:ext cx="1440855" cy="181125"/>
          </a:xfrm>
        </p:spPr>
        <p:txBody>
          <a:bodyPr/>
          <a:lstStyle/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260200" y="6416675"/>
            <a:ext cx="227938" cy="181125"/>
          </a:xfrm>
        </p:spPr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DE5C5D2-36C6-7E4C-B6A3-CC6FDF1FCD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57175" y="2384856"/>
            <a:ext cx="1523474" cy="3790225"/>
          </a:xfrm>
        </p:spPr>
        <p:txBody>
          <a:bodyPr lIns="0" tIns="0" rIns="0" bIns="0" anchor="t">
            <a:noAutofit/>
          </a:bodyPr>
          <a:lstStyle>
            <a:lvl2pPr algn="l">
              <a:defRPr baseline="0"/>
            </a:lvl2pPr>
            <a:lvl5pPr marL="12700" indent="0">
              <a:buNone/>
              <a:defRPr/>
            </a:lvl5pPr>
            <a:lvl7pPr marL="12700" marR="0" indent="0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7pPr>
            <a:lvl8pPr>
              <a:defRPr/>
            </a:lvl8pPr>
          </a:lstStyle>
          <a:p>
            <a:pPr lvl="6"/>
            <a:r>
              <a:rPr lang="en-US" dirty="0" err="1"/>
              <a:t>Fußnote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Book Italic, 7pt.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4ED6A0-CFE7-C643-AA81-14AF9DA0F225}"/>
              </a:ext>
            </a:extLst>
          </p:cNvPr>
          <p:cNvCxnSpPr>
            <a:cxnSpLocks/>
          </p:cNvCxnSpPr>
          <p:nvPr userDrawn="1"/>
        </p:nvCxnSpPr>
        <p:spPr>
          <a:xfrm>
            <a:off x="7735039" y="2289906"/>
            <a:ext cx="0" cy="45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686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  <p15:guide id="2" pos="4753" userDrawn="1">
          <p15:clr>
            <a:srgbClr val="FBAE40"/>
          </p15:clr>
        </p15:guide>
        <p15:guide id="3" pos="500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All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/>
          <a:p>
            <a:r>
              <a:rPr lang="en-US" dirty="0" err="1"/>
              <a:t>Seitentitel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440832" y="2289906"/>
            <a:ext cx="0" cy="45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1505" y="2389039"/>
            <a:ext cx="2612708" cy="2951163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67439" y="2389039"/>
            <a:ext cx="5651500" cy="2951159"/>
          </a:xfrm>
        </p:spPr>
        <p:txBody>
          <a:bodyPr lIns="0" tIns="0" rIns="0" bIns="0" numCol="2" spcCol="432000">
            <a:noAutofit/>
          </a:bodyPr>
          <a:lstStyle>
            <a:lvl3pPr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b="0" i="0" u="none" strike="noStrike" baseline="0" smtClean="0">
                <a:effectLst/>
              </a:defRPr>
            </a:lvl4pPr>
            <a:lvl5pPr marL="12700" marR="0" indent="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215900" algn="l"/>
              </a:tabLst>
              <a:defRPr lang="en-US" b="0" i="0" u="none" strike="noStrike" smtClean="0">
                <a:effectLst/>
              </a:defRPr>
            </a:lvl5pPr>
            <a:lvl6pPr marL="188913" marR="0" indent="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6pPr>
          </a:lstStyle>
          <a:p>
            <a:pPr lvl="2"/>
            <a:r>
              <a:rPr lang="en-US" dirty="0" err="1"/>
              <a:t>Unter-Überschrift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Demi,  12pt.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15pt.</a:t>
            </a:r>
          </a:p>
          <a:p>
            <a:pPr lvl="3"/>
            <a:r>
              <a:rPr lang="en-US" dirty="0" err="1"/>
              <a:t>Wählen</a:t>
            </a:r>
            <a:r>
              <a:rPr lang="en-US" dirty="0"/>
              <a:t> Sie Text </a:t>
            </a:r>
            <a:r>
              <a:rPr lang="en-US" dirty="0" err="1"/>
              <a:t>aus</a:t>
            </a:r>
            <a:r>
              <a:rPr lang="en-US" dirty="0"/>
              <a:t> und </a:t>
            </a:r>
            <a:r>
              <a:rPr lang="en-US" dirty="0" err="1"/>
              <a:t>drücken</a:t>
            </a:r>
            <a:r>
              <a:rPr lang="en-US" dirty="0"/>
              <a:t> Sie die ‘Tab’, um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Schriftstilen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wechseln</a:t>
            </a:r>
            <a:r>
              <a:rPr lang="en-US" dirty="0"/>
              <a:t>.</a:t>
            </a:r>
          </a:p>
          <a:p>
            <a:pPr marL="188913" marR="0" lvl="4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	Bullet </a:t>
            </a:r>
            <a:r>
              <a:rPr lang="en-US" dirty="0" err="1"/>
              <a:t>Punkte</a:t>
            </a:r>
            <a:r>
              <a:rPr lang="en-US" dirty="0"/>
              <a:t>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, tab 1,0cm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3667439" y="5877272"/>
            <a:ext cx="5651493" cy="720378"/>
          </a:xfrm>
        </p:spPr>
        <p:txBody>
          <a:bodyPr lIns="0" tIns="0" rIns="0" bIns="0" numCol="2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>
              <a:defRPr baseline="0"/>
            </a:lvl7pPr>
            <a:lvl8pPr marL="0" marR="0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8pPr>
          </a:lstStyle>
          <a:p>
            <a:pPr marL="0" marR="0" lvl="7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608299" y="6416675"/>
            <a:ext cx="1440855" cy="181125"/>
          </a:xfrm>
        </p:spPr>
        <p:txBody>
          <a:bodyPr/>
          <a:lstStyle/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260200" y="6416675"/>
            <a:ext cx="227938" cy="181125"/>
          </a:xfrm>
        </p:spPr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5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54" userDrawn="1">
          <p15:clr>
            <a:srgbClr val="FBAE40"/>
          </p15:clr>
        </p15:guide>
        <p15:guide id="3" orient="horz" pos="150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Tex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2276475"/>
            <a:ext cx="3224065" cy="458152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Präsentationsname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692281" y="5877272"/>
            <a:ext cx="2616819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8pPr marL="0" marR="0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8pPr>
          </a:lstStyle>
          <a:p>
            <a:pPr marL="0" marR="0" lvl="7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3871441" y="5877272"/>
            <a:ext cx="2376959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656856" y="6511753"/>
            <a:ext cx="143271" cy="6852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BA9106F-D6A9-0840-A744-8075D80D2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89DDE3-3DD7-5E42-B38A-48AD73540863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1D75E5-9160-2F4E-AC33-AA4D36841BA4}"/>
              </a:ext>
            </a:extLst>
          </p:cNvPr>
          <p:cNvCxnSpPr>
            <a:cxnSpLocks/>
          </p:cNvCxnSpPr>
          <p:nvPr userDrawn="1"/>
        </p:nvCxnSpPr>
        <p:spPr>
          <a:xfrm>
            <a:off x="3440832" y="2276475"/>
            <a:ext cx="0" cy="458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E97C804-4BBF-3246-8A81-DEEBD3DDA6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439" y="2384425"/>
            <a:ext cx="5651500" cy="2951159"/>
          </a:xfrm>
        </p:spPr>
        <p:txBody>
          <a:bodyPr lIns="0" tIns="0" rIns="0" bIns="0" numCol="2" spcCol="432000">
            <a:noAutofit/>
          </a:bodyPr>
          <a:lstStyle>
            <a:lvl3pPr>
              <a:defRPr/>
            </a:lvl3pPr>
            <a:lvl4pPr>
              <a:defRPr lang="en-US" b="0" i="0" u="none" strike="noStrike" baseline="0" smtClean="0">
                <a:effectLst/>
              </a:defRPr>
            </a:lvl4pPr>
            <a:lvl5pPr marL="188913" marR="0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lang="en-US" b="0" i="0" u="none" strike="noStrike">
                <a:effectLst/>
              </a:defRPr>
            </a:lvl5pPr>
            <a:lvl6pPr marL="363538" marR="0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lvl6pPr>
          </a:lstStyle>
          <a:p>
            <a:pPr lvl="2"/>
            <a:r>
              <a:rPr lang="en-US" dirty="0" err="1"/>
              <a:t>Unter-Überschrift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Demi,  12pt.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15pt.</a:t>
            </a:r>
          </a:p>
          <a:p>
            <a:pPr lvl="3"/>
            <a:r>
              <a:rPr lang="en-US" dirty="0" err="1"/>
              <a:t>Wählen</a:t>
            </a:r>
            <a:r>
              <a:rPr lang="en-US" dirty="0"/>
              <a:t> Sie Text </a:t>
            </a:r>
            <a:r>
              <a:rPr lang="en-US" dirty="0" err="1"/>
              <a:t>aus</a:t>
            </a:r>
            <a:r>
              <a:rPr lang="en-US" dirty="0"/>
              <a:t> und </a:t>
            </a:r>
            <a:r>
              <a:rPr lang="en-US" dirty="0" err="1"/>
              <a:t>drücken</a:t>
            </a:r>
            <a:r>
              <a:rPr lang="en-US" dirty="0"/>
              <a:t> Sie die ‘Tab’, um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Schriftstilen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wechseln</a:t>
            </a:r>
            <a:r>
              <a:rPr lang="en-US" dirty="0"/>
              <a:t>.</a:t>
            </a:r>
          </a:p>
          <a:p>
            <a:pPr marL="188913" marR="0" lvl="4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	Bullet </a:t>
            </a:r>
            <a:r>
              <a:rPr lang="en-US" dirty="0" err="1"/>
              <a:t>Punkte</a:t>
            </a:r>
            <a:r>
              <a:rPr lang="en-US" dirty="0"/>
              <a:t>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, tab 1,0cm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09A7F12-0411-0B42-8AA0-2844905D433E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</p:spTree>
    <p:extLst>
      <p:ext uri="{BB962C8B-B14F-4D97-AF65-F5344CB8AC3E}">
        <p14:creationId xmlns:p14="http://schemas.microsoft.com/office/powerpoint/2010/main" val="144945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3936" userDrawn="1">
          <p15:clr>
            <a:srgbClr val="FBAE40"/>
          </p15:clr>
        </p15:guide>
        <p15:guide id="4" pos="4209" userDrawn="1">
          <p15:clr>
            <a:srgbClr val="FBAE40"/>
          </p15:clr>
        </p15:guide>
        <p15:guide id="5" pos="24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 - Tex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2276475"/>
            <a:ext cx="3224065" cy="458152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Präsentationsname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3871441" y="5877272"/>
            <a:ext cx="2376959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656856" y="6511753"/>
            <a:ext cx="143271" cy="6852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BA9106F-D6A9-0840-A744-8075D80D2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89DDE3-3DD7-5E42-B38A-48AD73540863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1D75E5-9160-2F4E-AC33-AA4D36841BA4}"/>
              </a:ext>
            </a:extLst>
          </p:cNvPr>
          <p:cNvCxnSpPr>
            <a:cxnSpLocks/>
          </p:cNvCxnSpPr>
          <p:nvPr userDrawn="1"/>
        </p:nvCxnSpPr>
        <p:spPr>
          <a:xfrm>
            <a:off x="3440832" y="2276475"/>
            <a:ext cx="0" cy="458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E97C804-4BBF-3246-8A81-DEEBD3DDA6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439" y="2395058"/>
            <a:ext cx="5651500" cy="2951159"/>
          </a:xfrm>
        </p:spPr>
        <p:txBody>
          <a:bodyPr lIns="0" tIns="0" rIns="0" bIns="0" numCol="1" spcCol="432000">
            <a:noAutofit/>
          </a:bodyPr>
          <a:lstStyle>
            <a:lvl2pPr>
              <a:defRPr/>
            </a:lvl2pPr>
            <a:lvl3pPr>
              <a:defRPr/>
            </a:lvl3pPr>
            <a:lvl4pPr>
              <a:defRPr lang="en-US" b="0" i="0" u="none" strike="noStrike" baseline="0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6pPr marL="363538" marR="0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lvl6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09A7F12-0411-0B42-8AA0-2844905D433E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</p:spTree>
    <p:extLst>
      <p:ext uri="{BB962C8B-B14F-4D97-AF65-F5344CB8AC3E}">
        <p14:creationId xmlns:p14="http://schemas.microsoft.com/office/powerpoint/2010/main" val="350758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24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2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0" y="2276475"/>
            <a:ext cx="6248400" cy="458152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Präsentationsname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6465168" y="2276475"/>
            <a:ext cx="0" cy="458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84657" y="2276475"/>
            <a:ext cx="3221345" cy="2520926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897216" y="6093296"/>
            <a:ext cx="2411884" cy="504354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6682631" y="6511753"/>
            <a:ext cx="143271" cy="68521"/>
          </a:xfrm>
          <a:prstGeom prst="rect">
            <a:avLst/>
          </a:prstGeom>
        </p:spPr>
      </p:pic>
      <p:sp>
        <p:nvSpPr>
          <p:cNvPr id="14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897216" y="4941142"/>
            <a:ext cx="2411884" cy="432321"/>
          </a:xfrm>
        </p:spPr>
        <p:txBody>
          <a:bodyPr lIns="0" tIns="0" rIns="0" bIns="0" numCol="1" spcCol="432000" anchor="t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6682631" y="5015428"/>
            <a:ext cx="143271" cy="685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455550-2C7F-CB44-870B-6CFD9D6CC4DB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82FFEE9-3B07-804D-979A-7F547F974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732DA763-7463-A443-AF27-41936EEC490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 userDrawn="1">
          <p15:clr>
            <a:srgbClr val="FBAE40"/>
          </p15:clr>
        </p15:guide>
        <p15:guide id="2" pos="3936" userDrawn="1">
          <p15:clr>
            <a:srgbClr val="FBAE40"/>
          </p15:clr>
        </p15:guide>
        <p15:guide id="3" pos="420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Tabelle oder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3440832" y="2709503"/>
            <a:ext cx="0" cy="4148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22391" y="1131324"/>
            <a:ext cx="2627313" cy="2951163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  <a:lvl3pPr>
              <a:defRPr/>
            </a:lvl3pPr>
            <a:lvl4pPr>
              <a:defRPr/>
            </a:lvl4pPr>
            <a:lvl5pPr marL="188913" marR="0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lvl5pPr>
            <a:lvl6pPr marL="363538" marR="0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lvl6pPr>
          </a:lstStyle>
          <a:p>
            <a:pPr lvl="2"/>
            <a:r>
              <a:rPr lang="en-US" dirty="0" err="1"/>
              <a:t>Unter-Überschrift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Demi,  12pt.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15pt.</a:t>
            </a:r>
          </a:p>
          <a:p>
            <a:pPr lvl="3"/>
            <a:r>
              <a:rPr lang="en-US" dirty="0" err="1"/>
              <a:t>Wählen</a:t>
            </a:r>
            <a:r>
              <a:rPr lang="en-US" dirty="0"/>
              <a:t> Sie Text </a:t>
            </a:r>
            <a:r>
              <a:rPr lang="en-US" dirty="0" err="1"/>
              <a:t>aus</a:t>
            </a:r>
            <a:r>
              <a:rPr lang="en-US" dirty="0"/>
              <a:t> und </a:t>
            </a:r>
            <a:r>
              <a:rPr lang="en-US" dirty="0" err="1"/>
              <a:t>drücken</a:t>
            </a:r>
            <a:r>
              <a:rPr lang="en-US" dirty="0"/>
              <a:t> Sie die ‘Tab’, um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Schriftstilen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wechseln</a:t>
            </a:r>
            <a:r>
              <a:rPr lang="en-US" dirty="0"/>
              <a:t>.</a:t>
            </a:r>
          </a:p>
          <a:p>
            <a:pPr marL="188913" marR="0" lvl="4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	Bullet </a:t>
            </a:r>
            <a:r>
              <a:rPr lang="en-US" dirty="0" err="1"/>
              <a:t>Punkte</a:t>
            </a:r>
            <a:r>
              <a:rPr lang="en-US" dirty="0"/>
              <a:t>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, tab 1,0cm</a:t>
            </a: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3656807" y="5877272"/>
            <a:ext cx="5652294" cy="720378"/>
          </a:xfrm>
        </p:spPr>
        <p:txBody>
          <a:bodyPr lIns="0" tIns="0" rIns="0" bIns="0" numCol="2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8pPr>
              <a:defRPr/>
            </a:lvl8pPr>
          </a:lstStyle>
          <a:p>
            <a:pPr lvl="7"/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3670438" y="2276475"/>
            <a:ext cx="5638662" cy="3294985"/>
          </a:xfrm>
          <a:solidFill>
            <a:schemeClr val="bg2"/>
          </a:solidFill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1"/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4154E2-73B3-154D-BEDD-E5C9F438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C06BE3-6D4E-B744-8442-A582FD96DBC2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0B5754-2AB6-BD45-B3A1-3A0F4DB4702D}"/>
              </a:ext>
            </a:extLst>
          </p:cNvPr>
          <p:cNvCxnSpPr>
            <a:cxnSpLocks/>
          </p:cNvCxnSpPr>
          <p:nvPr userDrawn="1"/>
        </p:nvCxnSpPr>
        <p:spPr>
          <a:xfrm>
            <a:off x="3440832" y="2289906"/>
            <a:ext cx="0" cy="45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B60EF826-D81D-E84E-9B1B-3E661BB704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291EF89-CBFD-6641-89D0-6661E38CEEC7}"/>
              </a:ext>
            </a:extLst>
          </p:cNvPr>
          <p:cNvSpPr txBox="1">
            <a:spLocks/>
          </p:cNvSpPr>
          <p:nvPr userDrawn="1"/>
        </p:nvSpPr>
        <p:spPr>
          <a:xfrm>
            <a:off x="615086" y="2289896"/>
            <a:ext cx="2669448" cy="1010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20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914400" indent="0" algn="ctr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8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28800" marR="0" indent="0" algn="ctr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215900" algn="l"/>
              </a:tabLst>
              <a:defRPr sz="16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6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2743200" marR="0" indent="0" algn="ctr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1600" b="0" i="0" kern="1200" baseline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3200400" indent="0" algn="ctr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1600" b="0" i="0" kern="1200" baseline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Unter-Überschrift</a:t>
            </a:r>
            <a:r>
              <a:rPr lang="en-US" sz="1200" dirty="0">
                <a:solidFill>
                  <a:schemeClr val="tx1"/>
                </a:solidFill>
              </a:rPr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4408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2184400" y="5877422"/>
            <a:ext cx="824384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r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0" indent="0">
              <a:buNone/>
              <a:defRPr/>
            </a:lvl8pPr>
          </a:lstStyle>
          <a:p>
            <a:pPr lvl="7"/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159" y="6508477"/>
            <a:ext cx="157598" cy="75373"/>
          </a:xfrm>
          <a:prstGeom prst="rect">
            <a:avLst/>
          </a:prstGeom>
        </p:spPr>
      </p:pic>
      <p:sp>
        <p:nvSpPr>
          <p:cNvPr id="12" name="Picture Placeholder 1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657600" y="1125538"/>
            <a:ext cx="6248400" cy="5732461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429000"/>
            <a:ext cx="2663825" cy="2240280"/>
          </a:xfrm>
        </p:spPr>
        <p:txBody>
          <a:bodyPr lIns="0" tIns="0" rIns="0" bIns="0" anchor="b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2754E-CAFB-884B-9980-204D13004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6" y="776993"/>
            <a:ext cx="2612708" cy="1499482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B770F8-2038-DA43-8BA2-5A6DDD88AA2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6" y="471340"/>
            <a:ext cx="2612560" cy="15539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54" userDrawn="1">
          <p15:clr>
            <a:srgbClr val="FBAE40"/>
          </p15:clr>
        </p15:guide>
        <p15:guide id="2" pos="23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Tabelle oder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4408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6901" y="5936566"/>
            <a:ext cx="2627166" cy="300722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algn="l">
              <a:defRPr baseline="0"/>
            </a:lvl7pPr>
            <a:lvl8pPr>
              <a:defRPr/>
            </a:lvl8pPr>
          </a:lstStyle>
          <a:p>
            <a:pPr lvl="7"/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3657600" y="1125538"/>
            <a:ext cx="5651500" cy="5111750"/>
          </a:xfrm>
          <a:solidFill>
            <a:schemeClr val="bg2"/>
          </a:solidFill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1"/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429000"/>
            <a:ext cx="2627313" cy="2240280"/>
          </a:xfrm>
        </p:spPr>
        <p:txBody>
          <a:bodyPr lIns="0" tIns="0" rIns="0" bIns="0" anchor="b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6" y="776993"/>
            <a:ext cx="2612708" cy="1499482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2D1739B-FBB7-EC46-B661-F7C94D90B8B4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6" y="471340"/>
            <a:ext cx="2612560" cy="15539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04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04" userDrawn="1">
          <p15:clr>
            <a:srgbClr val="FBAE40"/>
          </p15:clr>
        </p15:guide>
        <p15:guide id="2" pos="2054" userDrawn="1">
          <p15:clr>
            <a:srgbClr val="FBAE40"/>
          </p15:clr>
        </p15:guide>
        <p15:guide id="3" orient="horz" pos="392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00" y="762619"/>
            <a:ext cx="2143705" cy="778213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en-US" dirty="0" err="1"/>
              <a:t>Inhalt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0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 rot="10800000">
            <a:off x="4859867" y="1643657"/>
            <a:ext cx="318133" cy="1851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83"/>
              </a:lnSpc>
              <a:buFont typeface="Arial" panose="020B0604020202020204" pitchFamily="34" charset="0"/>
              <a:buNone/>
            </a:pPr>
            <a:r>
              <a:rPr lang="en-US" sz="8000" b="1" i="1" dirty="0">
                <a:latin typeface="Abril Text" charset="0"/>
                <a:ea typeface="Abril Text" charset="0"/>
                <a:cs typeface="Abril Text" charset="0"/>
              </a:rPr>
              <a:t>“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53000" y="0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953000" y="5029201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5744" y="4688958"/>
            <a:ext cx="4834512" cy="34024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und Datum, Franklin Gothic, Demi, 12pts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16000" y="2740173"/>
            <a:ext cx="7874000" cy="1728838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i="1" u="none" strike="noStrike" smtClean="0">
                <a:effectLst/>
                <a:latin typeface="Abril Display" panose="02000503000000020003" pitchFamily="2" charset="77"/>
              </a:defRPr>
            </a:lvl1pPr>
          </a:lstStyle>
          <a:p>
            <a:r>
              <a:rPr lang="en-US" dirty="0" err="1"/>
              <a:t>Zitat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gehen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Abril Display, Regular, </a:t>
            </a:r>
            <a:br>
              <a:rPr lang="en-US" dirty="0"/>
            </a:br>
            <a:r>
              <a:rPr lang="en-US" dirty="0"/>
              <a:t>Italic, 32pt </a:t>
            </a:r>
          </a:p>
        </p:txBody>
      </p:sp>
    </p:spTree>
    <p:extLst>
      <p:ext uri="{BB962C8B-B14F-4D97-AF65-F5344CB8AC3E}">
        <p14:creationId xmlns:p14="http://schemas.microsoft.com/office/powerpoint/2010/main" val="2007780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1729" userDrawn="1">
          <p15:clr>
            <a:srgbClr val="FBAE40"/>
          </p15:clr>
        </p15:guide>
        <p15:guide id="3" orient="horz" pos="3045" userDrawn="1">
          <p15:clr>
            <a:srgbClr val="FBAE40"/>
          </p15:clr>
        </p15:guide>
        <p15:guide id="4" pos="31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 rot="10800000">
            <a:off x="4859867" y="1643657"/>
            <a:ext cx="318133" cy="1851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83"/>
              </a:lnSpc>
              <a:buFont typeface="Arial" panose="020B0604020202020204" pitchFamily="34" charset="0"/>
              <a:buNone/>
            </a:pPr>
            <a:r>
              <a:rPr lang="en-US" sz="8000" b="1" i="1" dirty="0">
                <a:latin typeface="Abril Text" charset="0"/>
                <a:ea typeface="Abril Text" charset="0"/>
                <a:cs typeface="Abril Text" charset="0"/>
              </a:rPr>
              <a:t>“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53000" y="0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953000" y="5029201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5744" y="4688958"/>
            <a:ext cx="4834512" cy="34024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und Datum, Franklin Gothic, Demi, 12pts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16000" y="2740173"/>
            <a:ext cx="7874000" cy="1728838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i="1" u="none" strike="noStrike" smtClean="0">
                <a:effectLst/>
                <a:latin typeface="Abril Display" panose="02000503000000020003" pitchFamily="2" charset="77"/>
              </a:defRPr>
            </a:lvl1pPr>
          </a:lstStyle>
          <a:p>
            <a:r>
              <a:rPr lang="en-US" dirty="0" err="1"/>
              <a:t>Zitat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gehen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Abril Display, Regular, </a:t>
            </a:r>
            <a:br>
              <a:rPr lang="en-US" dirty="0"/>
            </a:br>
            <a:r>
              <a:rPr lang="en-US" dirty="0"/>
              <a:t>Italic, 32pt </a:t>
            </a:r>
          </a:p>
        </p:txBody>
      </p:sp>
    </p:spTree>
    <p:extLst>
      <p:ext uri="{BB962C8B-B14F-4D97-AF65-F5344CB8AC3E}">
        <p14:creationId xmlns:p14="http://schemas.microsoft.com/office/powerpoint/2010/main" val="69421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1729" userDrawn="1">
          <p15:clr>
            <a:srgbClr val="FBAE40"/>
          </p15:clr>
        </p15:guide>
        <p15:guide id="3" orient="horz" pos="2818" userDrawn="1">
          <p15:clr>
            <a:srgbClr val="FBAE40"/>
          </p15:clr>
        </p15:guide>
        <p15:guide id="4" orient="horz" pos="30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ita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 rot="10800000">
            <a:off x="4859867" y="1643657"/>
            <a:ext cx="318133" cy="1851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83"/>
              </a:lnSpc>
              <a:buFont typeface="Arial" panose="020B0604020202020204" pitchFamily="34" charset="0"/>
              <a:buNone/>
            </a:pPr>
            <a:r>
              <a:rPr lang="en-US" sz="8000" b="1" i="1" dirty="0">
                <a:latin typeface="Abril Text" charset="0"/>
                <a:ea typeface="Abril Text" charset="0"/>
                <a:cs typeface="Abril Text" charset="0"/>
              </a:rPr>
              <a:t>“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53000" y="0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953000" y="5029201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5744" y="4688958"/>
            <a:ext cx="4834512" cy="34024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und Datum, Franklin Gothic, Demi, 12pts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16000" y="2740173"/>
            <a:ext cx="7874000" cy="1728838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i="1" u="none" strike="noStrike" smtClean="0">
                <a:effectLst/>
                <a:latin typeface="Abril Display" panose="02000503000000020003" pitchFamily="2" charset="77"/>
              </a:defRPr>
            </a:lvl1pPr>
          </a:lstStyle>
          <a:p>
            <a:r>
              <a:rPr lang="en-US" dirty="0" err="1"/>
              <a:t>Zitat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gehen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Abril Display, Regular, </a:t>
            </a:r>
            <a:br>
              <a:rPr lang="en-US" dirty="0"/>
            </a:br>
            <a:r>
              <a:rPr lang="en-US" dirty="0"/>
              <a:t>Italic, 32pt </a:t>
            </a:r>
          </a:p>
        </p:txBody>
      </p:sp>
    </p:spTree>
    <p:extLst>
      <p:ext uri="{BB962C8B-B14F-4D97-AF65-F5344CB8AC3E}">
        <p14:creationId xmlns:p14="http://schemas.microsoft.com/office/powerpoint/2010/main" val="394571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2" orient="horz" pos="2818" userDrawn="1">
          <p15:clr>
            <a:srgbClr val="FBAE40"/>
          </p15:clr>
        </p15:guide>
        <p15:guide id="3" orient="horz" pos="3045" userDrawn="1">
          <p15:clr>
            <a:srgbClr val="FBAE40"/>
          </p15:clr>
        </p15:guide>
        <p15:guide id="4" pos="31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3" hasCustomPrompt="1"/>
          </p:nvPr>
        </p:nvSpPr>
        <p:spPr>
          <a:xfrm>
            <a:off x="596900" y="1158948"/>
            <a:ext cx="8712200" cy="5078339"/>
          </a:xfrm>
        </p:spPr>
        <p:txBody>
          <a:bodyPr/>
          <a:lstStyle/>
          <a:p>
            <a:pPr lvl="1"/>
            <a:r>
              <a:rPr lang="en-US" dirty="0"/>
              <a:t>Video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3" hasCustomPrompt="1"/>
          </p:nvPr>
        </p:nvSpPr>
        <p:spPr>
          <a:xfrm>
            <a:off x="596900" y="1158948"/>
            <a:ext cx="8712200" cy="5078339"/>
          </a:xfrm>
        </p:spPr>
        <p:txBody>
          <a:bodyPr/>
          <a:lstStyle/>
          <a:p>
            <a:pPr lvl="1"/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814750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ADDFB3-4229-4A48-84D0-FCA555EB043A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950499" y="1273215"/>
            <a:ext cx="2005002" cy="4340507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505953-7D76-2C4D-9F0F-A7B024322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603" y="606444"/>
            <a:ext cx="3696795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07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ADDFB3-4229-4A48-84D0-FCA555EB043A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138081" y="1378303"/>
            <a:ext cx="5688107" cy="4315289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15328-4390-7F4E-8575-EAB1DAFC3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9264" r="9028" b="8237"/>
          <a:stretch/>
        </p:blipFill>
        <p:spPr>
          <a:xfrm>
            <a:off x="1655180" y="1006999"/>
            <a:ext cx="6597570" cy="51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24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ADDFB3-4229-4A48-84D0-FCA555EB043A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578980" y="1446835"/>
            <a:ext cx="6748041" cy="410901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DBFCA7-6A37-7E4D-B864-7E4C18E2A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335" y="919017"/>
            <a:ext cx="7973331" cy="51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1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54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 bee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algn="ctr">
              <a:defRPr sz="5200"/>
            </a:lvl1pPr>
          </a:lstStyle>
          <a:p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5818706"/>
            <a:ext cx="2627313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4pPr>
              <a:defRPr sz="900"/>
            </a:lvl4pPr>
          </a:lstStyle>
          <a:p>
            <a:pPr lvl="3"/>
            <a:r>
              <a:rPr lang="en-US" dirty="0"/>
              <a:t>Name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6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/>
            </a:lvl4pPr>
          </a:lstStyle>
          <a:p>
            <a:pPr lvl="3"/>
            <a:r>
              <a:rPr lang="en-US" dirty="0" err="1"/>
              <a:t>www.tagesspiegel.de</a:t>
            </a:r>
            <a:br>
              <a:rPr lang="en-US" dirty="0"/>
            </a:br>
            <a:r>
              <a:rPr lang="en-US" dirty="0"/>
              <a:t>Twitter: @</a:t>
            </a:r>
            <a:r>
              <a:rPr lang="en-US" dirty="0" err="1"/>
              <a:t>Tagesspiegel</a:t>
            </a:r>
            <a:br>
              <a:rPr lang="en-US" dirty="0"/>
            </a:br>
            <a:r>
              <a:rPr lang="en-US" dirty="0"/>
              <a:t>Instagram: @</a:t>
            </a:r>
            <a:r>
              <a:rPr lang="en-US" dirty="0" err="1"/>
              <a:t>Tagesspiegel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627312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lvl="3"/>
            <a:r>
              <a:rPr lang="en-US" dirty="0"/>
              <a:t>Verlag Der </a:t>
            </a:r>
            <a:r>
              <a:rPr lang="en-US" dirty="0" err="1"/>
              <a:t>Tagesspiegel</a:t>
            </a:r>
            <a:r>
              <a:rPr lang="en-US" dirty="0"/>
              <a:t> GmbH</a:t>
            </a:r>
            <a:br>
              <a:rPr lang="en-US" dirty="0"/>
            </a:br>
            <a:r>
              <a:rPr lang="en-US" dirty="0" err="1"/>
              <a:t>Askanischer</a:t>
            </a:r>
            <a:r>
              <a:rPr lang="en-US" dirty="0"/>
              <a:t> Platz 3</a:t>
            </a:r>
            <a:br>
              <a:rPr lang="en-US" dirty="0"/>
            </a:br>
            <a:r>
              <a:rPr lang="en-US" dirty="0"/>
              <a:t>10963 Berlin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96B36A-27AB-FD42-A4DF-75E6D7C2BF2A}"/>
              </a:ext>
            </a:extLst>
          </p:cNvPr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F2B15C-76D2-404B-A7EF-33CD9A8DA13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1B570F-0450-4C4A-B169-DDA4EAA468DE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57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2031" userDrawn="1">
          <p15:clr>
            <a:srgbClr val="FBAE40"/>
          </p15:clr>
        </p15:guide>
        <p15:guide id="4" pos="3959" userDrawn="1">
          <p15:clr>
            <a:srgbClr val="FBAE40"/>
          </p15:clr>
        </p15:guide>
        <p15:guide id="5" pos="42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l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00" y="762619"/>
            <a:ext cx="2143705" cy="778213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en-US" dirty="0" err="1"/>
              <a:t>Inhalt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17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0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ct - 3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5200" b="0" i="0" smtClean="0">
                <a:effectLst/>
              </a:defRPr>
            </a:lvl1pPr>
          </a:lstStyle>
          <a:p>
            <a:r>
              <a:rPr lang="en-US" dirty="0" err="1"/>
              <a:t>Kontakt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1826" y="5818707"/>
            <a:ext cx="2592387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7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>
              <a:defRPr sz="100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>
              <a:defRPr sz="10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68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9" userDrawn="1">
          <p15:clr>
            <a:srgbClr val="FBAE40"/>
          </p15:clr>
        </p15:guide>
        <p15:guide id="2" pos="4209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2031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ct - 2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5200" b="0" i="0" smtClean="0">
                <a:effectLst/>
              </a:defRPr>
            </a:lvl1pPr>
          </a:lstStyle>
          <a:p>
            <a:r>
              <a:rPr lang="en-US" dirty="0" err="1"/>
              <a:t>Kontakt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50026C-9F85-C941-9E0F-2CB567549C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627312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lvl="3"/>
            <a:r>
              <a:rPr lang="en-US" dirty="0"/>
              <a:t>Verlag Der </a:t>
            </a:r>
            <a:r>
              <a:rPr lang="en-US" dirty="0" err="1"/>
              <a:t>Tagesspiegel</a:t>
            </a:r>
            <a:r>
              <a:rPr lang="en-US" dirty="0"/>
              <a:t> GmbH</a:t>
            </a:r>
            <a:br>
              <a:rPr lang="en-US" dirty="0"/>
            </a:br>
            <a:r>
              <a:rPr lang="en-US" dirty="0" err="1"/>
              <a:t>Askanischer</a:t>
            </a:r>
            <a:r>
              <a:rPr lang="en-US" dirty="0"/>
              <a:t> Platz 3</a:t>
            </a:r>
            <a:br>
              <a:rPr lang="en-US" dirty="0"/>
            </a:br>
            <a:r>
              <a:rPr lang="en-US" dirty="0"/>
              <a:t>10963 Berlin</a:t>
            </a:r>
          </a:p>
          <a:p>
            <a:pPr lvl="3"/>
            <a:r>
              <a:rPr lang="en-US" dirty="0" err="1"/>
              <a:t>www.tagesspiegel.de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CA58B3-007E-714A-B55C-847EB02C112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C489F-5D2D-D74A-83D8-27D95446B940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C1C88E-96F1-584C-9BC3-8BF22A96D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826" y="5818707"/>
            <a:ext cx="2592387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B8B2700-A983-5A46-9C53-0A3CA44811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7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>
              <a:defRPr sz="100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</p:spTree>
    <p:extLst>
      <p:ext uri="{BB962C8B-B14F-4D97-AF65-F5344CB8AC3E}">
        <p14:creationId xmlns:p14="http://schemas.microsoft.com/office/powerpoint/2010/main" val="268310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6" userDrawn="1">
          <p15:clr>
            <a:srgbClr val="FBAE40"/>
          </p15:clr>
        </p15:guide>
        <p15:guide id="2" pos="4209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2031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ct - 1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5200" b="0" i="0" smtClean="0">
                <a:effectLst/>
              </a:defRPr>
            </a:lvl1pPr>
          </a:lstStyle>
          <a:p>
            <a:r>
              <a:rPr lang="en-US" dirty="0" err="1"/>
              <a:t>Kontakt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E31264-2C5A-EB49-97BC-61DA20C690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6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/>
            </a:lvl4pPr>
          </a:lstStyle>
          <a:p>
            <a:pPr lvl="3"/>
            <a:r>
              <a:rPr lang="en-US" dirty="0" err="1"/>
              <a:t>www.tagesspiegel.de</a:t>
            </a:r>
            <a:br>
              <a:rPr lang="en-US" dirty="0"/>
            </a:br>
            <a:r>
              <a:rPr lang="en-US" dirty="0"/>
              <a:t>Twitter: @</a:t>
            </a:r>
            <a:r>
              <a:rPr lang="en-US" dirty="0" err="1"/>
              <a:t>Tagesspiegel</a:t>
            </a:r>
            <a:br>
              <a:rPr lang="en-US" dirty="0"/>
            </a:br>
            <a:r>
              <a:rPr lang="en-US" dirty="0"/>
              <a:t>Instagram: @</a:t>
            </a:r>
            <a:r>
              <a:rPr lang="en-US" dirty="0" err="1"/>
              <a:t>Tagesspiegel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50026C-9F85-C941-9E0F-2CB567549C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627312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lvl="3"/>
            <a:r>
              <a:rPr lang="en-US" dirty="0"/>
              <a:t>Verlag Der </a:t>
            </a:r>
            <a:r>
              <a:rPr lang="en-US" dirty="0" err="1"/>
              <a:t>Tagesspiegel</a:t>
            </a:r>
            <a:r>
              <a:rPr lang="en-US" dirty="0"/>
              <a:t> GmbH</a:t>
            </a:r>
            <a:br>
              <a:rPr lang="en-US" dirty="0"/>
            </a:br>
            <a:r>
              <a:rPr lang="en-US" dirty="0" err="1"/>
              <a:t>Askanischer</a:t>
            </a:r>
            <a:r>
              <a:rPr lang="en-US" dirty="0"/>
              <a:t> Platz 3</a:t>
            </a:r>
            <a:br>
              <a:rPr lang="en-US" dirty="0"/>
            </a:br>
            <a:r>
              <a:rPr lang="en-US" dirty="0"/>
              <a:t>10963 Berlin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CA58B3-007E-714A-B55C-847EB02C112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C489F-5D2D-D74A-83D8-27D95446B940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36E044-C474-1D40-9CA7-D9A8EF91D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826" y="5818707"/>
            <a:ext cx="2592387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</p:spTree>
    <p:extLst>
      <p:ext uri="{BB962C8B-B14F-4D97-AF65-F5344CB8AC3E}">
        <p14:creationId xmlns:p14="http://schemas.microsoft.com/office/powerpoint/2010/main" val="1150073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3936" userDrawn="1">
          <p15:clr>
            <a:srgbClr val="FBAE40"/>
          </p15:clr>
        </p15:guide>
        <p15:guide id="4" pos="4209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- l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00" y="762619"/>
            <a:ext cx="3995738" cy="866156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b="0" i="0" smtClean="0">
                <a:effectLst/>
              </a:defRPr>
            </a:lvl1pPr>
          </a:lstStyle>
          <a:p>
            <a:r>
              <a:rPr lang="en-US" dirty="0" err="1"/>
              <a:t>Langes</a:t>
            </a:r>
            <a:r>
              <a:rPr lang="en-US" dirty="0"/>
              <a:t> </a:t>
            </a:r>
            <a:r>
              <a:rPr lang="en-US" dirty="0" err="1"/>
              <a:t>Inhaltsverzeichnis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35ABE4-16D7-6A49-A065-38627DBAA1D0}"/>
              </a:ext>
            </a:extLst>
          </p:cNvPr>
          <p:cNvCxnSpPr/>
          <p:nvPr userDrawn="1"/>
        </p:nvCxnSpPr>
        <p:spPr>
          <a:xfrm>
            <a:off x="4953000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003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93" userDrawn="1">
          <p15:clr>
            <a:srgbClr val="FBAE40"/>
          </p15:clr>
        </p15:guide>
        <p15:guide id="2" pos="334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601131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CDF697-6E14-B843-855F-7DE8070435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  <p:extLst>
      <p:ext uri="{BB962C8B-B14F-4D97-AF65-F5344CB8AC3E}">
        <p14:creationId xmlns:p14="http://schemas.microsoft.com/office/powerpoint/2010/main" val="68674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9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601131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3C196-6B6D-FA41-A1AC-FD73CCC14D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  <p15:guide id="2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601131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CFA9D14-9366-8D40-9455-7C52DFA3C1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  <p15:guide id="2" orient="horz" pos="3521" userDrawn="1">
          <p15:clr>
            <a:srgbClr val="FBAE40"/>
          </p15:clr>
        </p15:guide>
        <p15:guide id="3" pos="16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4688"/>
            <a:ext cx="16011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E8A935B-0B29-CE46-8113-F97E6D953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669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54773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080168-A1DD-BE4B-B9A3-9B70E7D0E8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4773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6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475" y="693311"/>
            <a:ext cx="6828645" cy="11420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Abril Display, </a:t>
            </a:r>
            <a:br>
              <a:rPr lang="en-US" dirty="0"/>
            </a:br>
            <a:r>
              <a:rPr lang="en-US" dirty="0"/>
              <a:t>Regular 32pt,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475" y="2395058"/>
            <a:ext cx="8700625" cy="335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err="1"/>
              <a:t>Unter-Überschrift</a:t>
            </a:r>
            <a:r>
              <a:rPr lang="en-US" dirty="0"/>
              <a:t> 1</a:t>
            </a:r>
            <a:r>
              <a:rPr lang="mr-IN" dirty="0"/>
              <a:t>–</a:t>
            </a:r>
            <a:r>
              <a:rPr lang="en-US" dirty="0"/>
              <a:t> Franklin Gothic FS, Demi, 16pt</a:t>
            </a:r>
          </a:p>
          <a:p>
            <a:pPr lvl="1"/>
            <a:r>
              <a:rPr lang="en-US" dirty="0" err="1"/>
              <a:t>Einführungstext</a:t>
            </a:r>
            <a:r>
              <a:rPr lang="en-US" dirty="0"/>
              <a:t> - Abril Text, Regular, 14pt, </a:t>
            </a:r>
            <a:r>
              <a:rPr lang="en-US" dirty="0" err="1"/>
              <a:t>Zeilenabstand</a:t>
            </a:r>
            <a:r>
              <a:rPr lang="en-US" dirty="0"/>
              <a:t> 20pt </a:t>
            </a:r>
          </a:p>
          <a:p>
            <a:pPr lvl="2"/>
            <a:r>
              <a:rPr lang="en-US" dirty="0" err="1"/>
              <a:t>Unter-Überschrift</a:t>
            </a:r>
            <a:r>
              <a:rPr lang="en-US" dirty="0"/>
              <a:t> 2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Frankin</a:t>
            </a:r>
            <a:r>
              <a:rPr lang="en-US" dirty="0"/>
              <a:t> Gothic FS, Demi, 14pt, </a:t>
            </a:r>
            <a:r>
              <a:rPr lang="en-US" dirty="0" err="1"/>
              <a:t>Zeilenabstand</a:t>
            </a:r>
            <a:r>
              <a:rPr lang="en-US" dirty="0"/>
              <a:t> 16pt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</a:t>
            </a:r>
          </a:p>
          <a:p>
            <a:pPr marL="188913" marR="0" lvl="4" indent="-176213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 1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 2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15pt, tab 1,0cm</a:t>
            </a:r>
          </a:p>
          <a:p>
            <a:pPr marL="12700" marR="0" lvl="6" indent="0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Ergänzende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 Italic, 9pt, </a:t>
            </a:r>
            <a:r>
              <a:rPr lang="en-US" dirty="0" err="1"/>
              <a:t>Zeilenabstand</a:t>
            </a:r>
            <a:r>
              <a:rPr lang="en-US" dirty="0"/>
              <a:t> 12pt</a:t>
            </a:r>
          </a:p>
          <a:p>
            <a:pPr lvl="7"/>
            <a:r>
              <a:rPr lang="en-US" dirty="0" err="1"/>
              <a:t>Fußnote</a:t>
            </a:r>
            <a:r>
              <a:rPr lang="en-US" dirty="0"/>
              <a:t> und </a:t>
            </a:r>
            <a:r>
              <a:rPr lang="en-US" dirty="0" err="1"/>
              <a:t>Bildunterschrift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 Italic, 7pt, </a:t>
            </a:r>
            <a:r>
              <a:rPr lang="en-US" dirty="0" err="1"/>
              <a:t>Zeilenabstand</a:t>
            </a:r>
            <a:r>
              <a:rPr lang="en-US" dirty="0"/>
              <a:t> 9pt</a:t>
            </a:r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br>
              <a:rPr lang="en-US" dirty="0"/>
            </a:br>
            <a:r>
              <a:rPr lang="en-US" dirty="0"/>
              <a:t>ALLE TEXTKASTEN-RÄNDER: 0cm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8299" y="6416675"/>
            <a:ext cx="1440855" cy="181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 b="1" i="0">
                <a:solidFill>
                  <a:schemeClr val="tx2"/>
                </a:solidFill>
                <a:latin typeface="Franklin Gothic FS Book" charset="0"/>
              </a:defRPr>
            </a:lvl1pPr>
          </a:lstStyle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200" y="6416675"/>
            <a:ext cx="227938" cy="181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 b="1" i="0">
                <a:solidFill>
                  <a:schemeClr val="tx2"/>
                </a:solidFill>
                <a:latin typeface="Franklin Gothic FS Book" charset="0"/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E2A250-261A-6F41-9DF3-30948D27BA26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80713" y="139875"/>
            <a:ext cx="2025246" cy="3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8" r:id="rId2"/>
    <p:sldLayoutId id="2147483712" r:id="rId3"/>
    <p:sldLayoutId id="2147483710" r:id="rId4"/>
    <p:sldLayoutId id="2147483678" r:id="rId5"/>
    <p:sldLayoutId id="2147483687" r:id="rId6"/>
    <p:sldLayoutId id="2147483693" r:id="rId7"/>
    <p:sldLayoutId id="2147483701" r:id="rId8"/>
    <p:sldLayoutId id="2147483699" r:id="rId9"/>
    <p:sldLayoutId id="2147483700" r:id="rId10"/>
    <p:sldLayoutId id="2147483715" r:id="rId11"/>
    <p:sldLayoutId id="2147483714" r:id="rId12"/>
    <p:sldLayoutId id="2147483677" r:id="rId13"/>
    <p:sldLayoutId id="2147483680" r:id="rId14"/>
    <p:sldLayoutId id="2147483716" r:id="rId15"/>
    <p:sldLayoutId id="2147483688" r:id="rId16"/>
    <p:sldLayoutId id="2147483689" r:id="rId17"/>
    <p:sldLayoutId id="2147483697" r:id="rId18"/>
    <p:sldLayoutId id="2147483679" r:id="rId19"/>
    <p:sldLayoutId id="2147483681" r:id="rId20"/>
    <p:sldLayoutId id="2147483721" r:id="rId21"/>
    <p:sldLayoutId id="2147483720" r:id="rId22"/>
    <p:sldLayoutId id="2147483694" r:id="rId23"/>
    <p:sldLayoutId id="2147483722" r:id="rId24"/>
    <p:sldLayoutId id="2147483728" r:id="rId25"/>
    <p:sldLayoutId id="2147483730" r:id="rId26"/>
    <p:sldLayoutId id="2147483729" r:id="rId27"/>
    <p:sldLayoutId id="2147483682" r:id="rId28"/>
    <p:sldLayoutId id="2147483695" r:id="rId29"/>
    <p:sldLayoutId id="2147483709" r:id="rId30"/>
    <p:sldLayoutId id="2147483734" r:id="rId31"/>
    <p:sldLayoutId id="2147483733" r:id="rId3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Abril Display" charset="0"/>
          <a:ea typeface="Abril Display" charset="0"/>
          <a:cs typeface="Abril Display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1600" b="1" i="0" kern="1200">
          <a:solidFill>
            <a:schemeClr val="tx2"/>
          </a:solidFill>
          <a:latin typeface="Franklin Gothic FS Book" charset="0"/>
          <a:ea typeface="+mn-ea"/>
          <a:cs typeface="+mn-cs"/>
        </a:defRPr>
      </a:lvl1pPr>
      <a:lvl2pPr marL="15875" indent="-3175" algn="l" defTabSz="914400" rtl="0" eaLnBrk="1" latinLnBrk="0" hangingPunct="1">
        <a:lnSpc>
          <a:spcPts val="2000"/>
        </a:lnSpc>
        <a:spcBef>
          <a:spcPts val="500"/>
        </a:spcBef>
        <a:buFont typeface="Arial"/>
        <a:buNone/>
        <a:tabLst/>
        <a:defRPr sz="1400" b="0" i="0" kern="1200" baseline="0">
          <a:solidFill>
            <a:schemeClr val="tx1"/>
          </a:solidFill>
          <a:latin typeface="Abril Text" charset="0"/>
          <a:ea typeface="Abril Text" charset="0"/>
          <a:cs typeface="Abril Text" charset="0"/>
        </a:defRPr>
      </a:lvl2pPr>
      <a:lvl3pPr marL="15875" indent="-3175" algn="l" defTabSz="914400" rtl="0" eaLnBrk="1" latinLnBrk="0" hangingPunct="1">
        <a:lnSpc>
          <a:spcPts val="1600"/>
        </a:lnSpc>
        <a:spcBef>
          <a:spcPts val="1100"/>
        </a:spcBef>
        <a:buFont typeface="Arial"/>
        <a:buNone/>
        <a:tabLst/>
        <a:defRPr sz="1200" b="1" i="0" kern="1200" baseline="0">
          <a:solidFill>
            <a:schemeClr val="tx1"/>
          </a:solidFill>
          <a:latin typeface="Franklin Gothic FS Book" charset="0"/>
          <a:ea typeface="+mn-ea"/>
          <a:cs typeface="+mn-cs"/>
        </a:defRPr>
      </a:lvl3pPr>
      <a:lvl4pPr marL="15875" indent="-3175" algn="l" defTabSz="914400" rtl="0" eaLnBrk="1" latinLnBrk="0" hangingPunct="1">
        <a:lnSpc>
          <a:spcPts val="1500"/>
        </a:lnSpc>
        <a:spcBef>
          <a:spcPts val="500"/>
        </a:spcBef>
        <a:buFont typeface="Arial"/>
        <a:buNone/>
        <a:tabLst/>
        <a:defRPr sz="1000" b="0" i="0" kern="1200">
          <a:solidFill>
            <a:schemeClr val="tx1"/>
          </a:solidFill>
          <a:latin typeface="Franklin Gothic FS Book" charset="0"/>
          <a:ea typeface="+mn-ea"/>
          <a:cs typeface="+mn-cs"/>
        </a:defRPr>
      </a:lvl4pPr>
      <a:lvl5pPr marL="188913" marR="0" indent="-180000" algn="l" defTabSz="914400" rtl="0" eaLnBrk="1" fontAlgn="auto" latinLnBrk="0" hangingPunct="1">
        <a:lnSpc>
          <a:spcPts val="15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>
          <a:tab pos="215900" algn="l"/>
        </a:tabLst>
        <a:defRPr sz="1000" b="0" i="0" kern="1200">
          <a:solidFill>
            <a:schemeClr val="tx1"/>
          </a:solidFill>
          <a:latin typeface="Franklin Gothic FS Book" charset="0"/>
          <a:ea typeface="+mn-ea"/>
          <a:cs typeface="+mn-cs"/>
        </a:defRPr>
      </a:lvl5pPr>
      <a:lvl6pPr marL="360000" marR="0" indent="-180000" algn="l" defTabSz="914400" rtl="0" eaLnBrk="1" fontAlgn="auto" latinLnBrk="0" hangingPunct="1">
        <a:lnSpc>
          <a:spcPts val="1500"/>
        </a:lnSpc>
        <a:spcBef>
          <a:spcPts val="500"/>
        </a:spcBef>
        <a:spcAft>
          <a:spcPts val="0"/>
        </a:spcAft>
        <a:buClrTx/>
        <a:buSzTx/>
        <a:buFont typeface="Arial" charset="0"/>
        <a:buChar char="•"/>
        <a:tabLst/>
        <a:defRPr sz="1000" b="0" i="0" kern="1200">
          <a:solidFill>
            <a:schemeClr val="tx1"/>
          </a:solidFill>
          <a:latin typeface="Franklin Gothic FS Book" charset="0"/>
          <a:ea typeface="Franklin Gothic FS Book" charset="0"/>
          <a:cs typeface="Franklin Gothic FS Book" charset="0"/>
        </a:defRPr>
      </a:lvl6pPr>
      <a:lvl7pPr marL="12700" marR="0" indent="0" algn="l" defTabSz="914400" rtl="0" eaLnBrk="1" fontAlgn="auto" latinLnBrk="0" hangingPunct="1">
        <a:lnSpc>
          <a:spcPts val="1200"/>
        </a:lnSpc>
        <a:spcBef>
          <a:spcPts val="500"/>
        </a:spcBef>
        <a:spcAft>
          <a:spcPts val="0"/>
        </a:spcAft>
        <a:buClrTx/>
        <a:buSzTx/>
        <a:buFont typeface="Arial" charset="0"/>
        <a:buNone/>
        <a:tabLst/>
        <a:defRPr lang="en-AU" sz="900" b="0" i="0" kern="1200" baseline="0" smtClean="0">
          <a:solidFill>
            <a:schemeClr val="tx1"/>
          </a:solidFill>
          <a:effectLst/>
          <a:latin typeface="Abril Text" panose="02000503070000020004" pitchFamily="2" charset="77"/>
          <a:ea typeface="Abril Text" panose="02000503070000020004" pitchFamily="2" charset="77"/>
          <a:cs typeface="Abril Text" panose="02000503070000020004" pitchFamily="2" charset="77"/>
        </a:defRPr>
      </a:lvl7pPr>
      <a:lvl8pPr marL="0" indent="0" algn="l" defTabSz="914400" rtl="0" eaLnBrk="1" latinLnBrk="0" hangingPunct="1">
        <a:lnSpc>
          <a:spcPts val="900"/>
        </a:lnSpc>
        <a:spcBef>
          <a:spcPts val="500"/>
        </a:spcBef>
        <a:buFont typeface="Arial" panose="020B0604020202020204" pitchFamily="34" charset="0"/>
        <a:buNone/>
        <a:tabLst/>
        <a:defRPr lang="en-AU" sz="700" b="0" i="0" kern="1200" baseline="0" smtClean="0">
          <a:solidFill>
            <a:schemeClr val="tx1"/>
          </a:solidFill>
          <a:effectLst/>
          <a:latin typeface="+mn-lt"/>
          <a:ea typeface="Franklin Gothic Medium" panose="020B0603020102020204" pitchFamily="34" charset="0"/>
          <a:cs typeface="Franklin Gothic Medium" panose="020B0603020102020204" pitchFamily="34" charset="0"/>
        </a:defRPr>
      </a:lvl8pPr>
      <a:lvl9pPr marL="36576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7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" userDrawn="1">
          <p15:clr>
            <a:srgbClr val="F26B43"/>
          </p15:clr>
        </p15:guide>
        <p15:guide id="2" pos="5864" userDrawn="1">
          <p15:clr>
            <a:srgbClr val="F26B43"/>
          </p15:clr>
        </p15:guide>
        <p15:guide id="4" orient="horz" pos="368" userDrawn="1">
          <p15:clr>
            <a:srgbClr val="F26B43"/>
          </p15:clr>
        </p15:guide>
        <p15:guide id="9" pos="262" userDrawn="1">
          <p15:clr>
            <a:srgbClr val="F26B43"/>
          </p15:clr>
        </p15:guide>
        <p15:guide id="10" pos="5978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255" userDrawn="1">
          <p15:clr>
            <a:srgbClr val="F26B43"/>
          </p15:clr>
        </p15:guide>
        <p15:guide id="13" orient="horz" pos="4156" userDrawn="1">
          <p15:clr>
            <a:srgbClr val="F26B43"/>
          </p15:clr>
        </p15:guide>
        <p15:guide id="14" orient="horz" pos="1502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7" orient="horz" pos="1026" userDrawn="1">
          <p15:clr>
            <a:srgbClr val="F26B43"/>
          </p15:clr>
        </p15:guide>
        <p15:guide id="18" orient="horz" pos="709" userDrawn="1">
          <p15:clr>
            <a:srgbClr val="F26B43"/>
          </p15:clr>
        </p15:guide>
        <p15:guide id="19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472EF-BD34-97AB-BBFF-C7E0BE577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A86EB-286E-B57D-4DCB-74ED1C941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Exploring</a:t>
            </a:r>
            <a:br>
              <a:rPr lang="de-DE" dirty="0"/>
            </a:br>
            <a:r>
              <a:rPr lang="de-DE" dirty="0"/>
              <a:t>extreme </a:t>
            </a:r>
            <a:r>
              <a:rPr lang="de-DE" dirty="0" err="1"/>
              <a:t>heat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2BF303-05B9-9E5F-E7B5-C564398FC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and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in R</a:t>
            </a:r>
          </a:p>
        </p:txBody>
      </p:sp>
    </p:spTree>
    <p:extLst>
      <p:ext uri="{BB962C8B-B14F-4D97-AF65-F5344CB8AC3E}">
        <p14:creationId xmlns:p14="http://schemas.microsoft.com/office/powerpoint/2010/main" val="174498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C345-D270-388A-34AF-99B63A53E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58062-9E88-E332-8785-5DD5F068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do satellites measure surface temperature?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C98D6D-FD8D-322A-27B8-7A9A59B4A3F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A7798-6680-6706-F790-624BE87723C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E87C50-B5E5-9933-614B-883CB272CE1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821199-A842-39D3-87F1-8D020C1A1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3" y="2392323"/>
            <a:ext cx="7657853" cy="3808451"/>
          </a:xfrm>
        </p:spPr>
        <p:txBody>
          <a:bodyPr/>
          <a:lstStyle/>
          <a:p>
            <a:r>
              <a:rPr lang="en-GB" b="0" i="1" dirty="0">
                <a:solidFill>
                  <a:schemeClr val="tx1"/>
                </a:solidFill>
                <a:latin typeface="+mn-lt"/>
              </a:rPr>
              <a:t>Satellites can record a large range of waves in the electromagnetic spectrum…</a:t>
            </a:r>
            <a:endParaRPr lang="de-DE" b="0" i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4" name="Picture 8" descr="Spectral Bandpasses for all Landsat Sensors">
            <a:extLst>
              <a:ext uri="{FF2B5EF4-FFF2-40B4-BE49-F238E27FC236}">
                <a16:creationId xmlns:a16="http://schemas.microsoft.com/office/drawing/2014/main" id="{77F81D85-5ECB-D381-85AC-C28263B1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9" y="2761923"/>
            <a:ext cx="8133727" cy="36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2CA-D21B-B659-FFC2-5E4E8C875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F677A5-86AF-9E60-5B90-A1DC8118A9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7D862B-7B64-1928-A9B7-080B797897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6559D75-5696-60A1-9F1B-B335EE77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Understanding </a:t>
            </a:r>
            <a:r>
              <a:rPr lang="de-DE" dirty="0" err="1"/>
              <a:t>spatial</a:t>
            </a:r>
            <a:r>
              <a:rPr lang="de-DE" dirty="0"/>
              <a:t> and temporal </a:t>
            </a:r>
            <a:r>
              <a:rPr lang="de-DE" dirty="0" err="1"/>
              <a:t>resolution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0397E9F4-B42C-98C7-B3F5-A4F38F533C1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8D820B-73AB-1640-5D51-7693B153DA9A}"/>
              </a:ext>
            </a:extLst>
          </p:cNvPr>
          <p:cNvSpPr/>
          <p:nvPr/>
        </p:nvSpPr>
        <p:spPr>
          <a:xfrm>
            <a:off x="408924" y="2146852"/>
            <a:ext cx="2686405" cy="63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Untertitel 3">
            <a:extLst>
              <a:ext uri="{FF2B5EF4-FFF2-40B4-BE49-F238E27FC236}">
                <a16:creationId xmlns:a16="http://schemas.microsoft.com/office/drawing/2014/main" id="{315448D5-38A1-9922-5811-FDBF15BD079F}"/>
              </a:ext>
            </a:extLst>
          </p:cNvPr>
          <p:cNvSpPr txBox="1">
            <a:spLocks/>
          </p:cNvSpPr>
          <p:nvPr/>
        </p:nvSpPr>
        <p:spPr>
          <a:xfrm>
            <a:off x="260201" y="2357659"/>
            <a:ext cx="2755616" cy="35092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0" dirty="0" err="1">
                <a:solidFill>
                  <a:schemeClr val="tx1"/>
                </a:solidFill>
                <a:latin typeface="+mj-lt"/>
              </a:rPr>
              <a:t>Spatial</a:t>
            </a:r>
            <a:r>
              <a:rPr lang="de-DE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b="0" dirty="0" err="1">
                <a:solidFill>
                  <a:schemeClr val="tx1"/>
                </a:solidFill>
                <a:latin typeface="+mj-lt"/>
              </a:rPr>
              <a:t>resolution</a:t>
            </a:r>
            <a:endParaRPr lang="de-DE" b="0" dirty="0">
              <a:solidFill>
                <a:schemeClr val="tx1"/>
              </a:solidFill>
              <a:latin typeface="+mj-lt"/>
            </a:endParaRPr>
          </a:p>
          <a:p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How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„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clear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“ an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image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is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  <a:p>
            <a:r>
              <a:rPr lang="de-DE" sz="1400" dirty="0" err="1">
                <a:solidFill>
                  <a:schemeClr val="tx1"/>
                </a:solidFill>
                <a:latin typeface="+mn-lt"/>
              </a:rPr>
              <a:t>Landsat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: 15 - 100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meters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  <a:p>
            <a:endParaRPr lang="de-DE" dirty="0">
              <a:solidFill>
                <a:schemeClr val="tx1"/>
              </a:solidFill>
              <a:latin typeface="+mn-lt"/>
            </a:endParaRPr>
          </a:p>
          <a:p>
            <a:r>
              <a:rPr lang="de-DE" b="0" dirty="0">
                <a:solidFill>
                  <a:schemeClr val="tx1"/>
                </a:solidFill>
                <a:latin typeface="+mj-lt"/>
              </a:rPr>
              <a:t>Temporal </a:t>
            </a:r>
            <a:r>
              <a:rPr lang="de-DE" b="0" dirty="0" err="1">
                <a:solidFill>
                  <a:schemeClr val="tx1"/>
                </a:solidFill>
                <a:latin typeface="+mj-lt"/>
              </a:rPr>
              <a:t>resolution</a:t>
            </a:r>
            <a:endParaRPr lang="de-DE" b="0" dirty="0">
              <a:solidFill>
                <a:schemeClr val="tx1"/>
              </a:solidFill>
              <a:latin typeface="+mj-lt"/>
            </a:endParaRPr>
          </a:p>
          <a:p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How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often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an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image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taken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  <a:p>
            <a:r>
              <a:rPr lang="de-DE" sz="1400" dirty="0" err="1">
                <a:solidFill>
                  <a:schemeClr val="tx1"/>
                </a:solidFill>
                <a:latin typeface="+mn-lt"/>
              </a:rPr>
              <a:t>Landsat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: Every 16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days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02C233DD-EBCA-EB0C-0231-66DEF45C4EC0}"/>
              </a:ext>
            </a:extLst>
          </p:cNvPr>
          <p:cNvSpPr txBox="1">
            <a:spLocks/>
          </p:cNvSpPr>
          <p:nvPr/>
        </p:nvSpPr>
        <p:spPr>
          <a:xfrm>
            <a:off x="3693156" y="5507955"/>
            <a:ext cx="2657415" cy="172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dirty="0">
                <a:solidFill>
                  <a:schemeClr val="tx1"/>
                </a:solidFill>
              </a:rPr>
              <a:t>Image </a:t>
            </a:r>
            <a:r>
              <a:rPr lang="de-DE" sz="800" b="0" dirty="0" err="1">
                <a:solidFill>
                  <a:schemeClr val="tx1"/>
                </a:solidFill>
              </a:rPr>
              <a:t>credits</a:t>
            </a:r>
            <a:r>
              <a:rPr lang="de-DE" sz="800" b="0" dirty="0">
                <a:solidFill>
                  <a:schemeClr val="tx1"/>
                </a:solidFill>
              </a:rPr>
              <a:t>: USGS</a:t>
            </a:r>
          </a:p>
        </p:txBody>
      </p:sp>
      <p:pic>
        <p:nvPicPr>
          <p:cNvPr id="9" name="Picture 6" descr="Landsat 8 Spatial Resolution">
            <a:extLst>
              <a:ext uri="{FF2B5EF4-FFF2-40B4-BE49-F238E27FC236}">
                <a16:creationId xmlns:a16="http://schemas.microsoft.com/office/drawing/2014/main" id="{38B131E0-CCA3-376B-B8C7-5417F4E5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56" y="2357659"/>
            <a:ext cx="5937701" cy="313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6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0D12B-B006-4A0B-50D7-7066B35AF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50E9C-1184-439E-42C5-8F5B4C7A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Landsat‘s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F26C09-DD01-E3E6-D793-9E9A0806E1D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E286C1-64D8-04E3-376F-80F04EB25B2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1E193-9AC7-8C76-FC1F-05CDDB92070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A85E0D1-9487-70FC-2A3C-ED30F93BF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Collection 1</a:t>
            </a: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Legacy processing with lower accuracy; retired 2022</a:t>
            </a:r>
          </a:p>
          <a:p>
            <a:r>
              <a:rPr lang="de-DE" dirty="0">
                <a:latin typeface="+mj-lt"/>
              </a:rPr>
              <a:t>Collection 2 Level-1</a:t>
            </a: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Improved accuracy, raw satellite measurements</a:t>
            </a:r>
          </a:p>
          <a:p>
            <a:r>
              <a:rPr lang="de-DE" dirty="0">
                <a:latin typeface="+mj-lt"/>
              </a:rPr>
              <a:t>Collection 2 Level-2</a:t>
            </a: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Analysis-ready, corrected for atmospheric effects, but due to use of auxiliary data slightly more limited coverage</a:t>
            </a:r>
          </a:p>
        </p:txBody>
      </p:sp>
    </p:spTree>
    <p:extLst>
      <p:ext uri="{BB962C8B-B14F-4D97-AF65-F5344CB8AC3E}">
        <p14:creationId xmlns:p14="http://schemas.microsoft.com/office/powerpoint/2010/main" val="82694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AAB7D-7300-D375-C021-9A83C26E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1ABF7-60FA-08C8-A236-3E3754FE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a (</a:t>
            </a:r>
            <a:r>
              <a:rPr lang="de-DE" dirty="0" err="1"/>
              <a:t>Geo</a:t>
            </a:r>
            <a:r>
              <a:rPr lang="de-DE" dirty="0"/>
              <a:t>)TIFF </a:t>
            </a:r>
            <a:r>
              <a:rPr lang="de-DE" dirty="0" err="1"/>
              <a:t>file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E315005-5E67-087F-114E-4C512DDA52D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DFE84E-166C-F535-299D-AF266109DC5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C2BCBC-E745-56FD-E26B-2184531957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73BD0E-E537-02F4-8594-2D506BE754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3" y="2392323"/>
            <a:ext cx="7902072" cy="3808451"/>
          </a:xfrm>
        </p:spPr>
        <p:txBody>
          <a:bodyPr/>
          <a:lstStyle/>
          <a:p>
            <a:r>
              <a:rPr lang="en-GB" dirty="0"/>
              <a:t>Tagged Image File Format (TIFF)</a:t>
            </a:r>
            <a:endParaRPr lang="en-GB" dirty="0">
              <a:solidFill>
                <a:schemeClr val="tx1"/>
              </a:solidFill>
              <a:latin typeface="+mj-lt"/>
            </a:endParaRPr>
          </a:p>
          <a:p>
            <a:r>
              <a:rPr lang="en-GB" b="0" dirty="0">
                <a:solidFill>
                  <a:schemeClr val="tx1"/>
                </a:solidFill>
                <a:latin typeface="+mn-lt"/>
              </a:rPr>
              <a:t>Contains raster graphic images. Uses lossless compression, which is good for large file sizes and preserving high-quality data.</a:t>
            </a:r>
          </a:p>
          <a:p>
            <a:endParaRPr lang="en-GB" b="0" dirty="0">
              <a:solidFill>
                <a:schemeClr val="tx1"/>
              </a:solidFill>
              <a:latin typeface="+mn-lt"/>
            </a:endParaRPr>
          </a:p>
          <a:p>
            <a:r>
              <a:rPr lang="en-GB" dirty="0" err="1"/>
              <a:t>GeoTIFF</a:t>
            </a:r>
            <a:endParaRPr lang="en-GB" dirty="0"/>
          </a:p>
          <a:p>
            <a:r>
              <a:rPr lang="en-GB" b="0" dirty="0">
                <a:solidFill>
                  <a:schemeClr val="tx1"/>
                </a:solidFill>
                <a:latin typeface="+mn-lt"/>
              </a:rPr>
              <a:t>Combines a TIFF image with embedded geographic metadata.</a:t>
            </a:r>
          </a:p>
          <a:p>
            <a:r>
              <a:rPr lang="en-GB" b="0" dirty="0">
                <a:solidFill>
                  <a:schemeClr val="tx1"/>
                </a:solidFill>
                <a:latin typeface="+mn-lt"/>
              </a:rPr>
              <a:t>The embedded metadata specifies the image's coordinate reference system (CRS), map projection, and how the image data corresponds to real-world coordinates.</a:t>
            </a:r>
          </a:p>
        </p:txBody>
      </p:sp>
    </p:spTree>
    <p:extLst>
      <p:ext uri="{BB962C8B-B14F-4D97-AF65-F5344CB8AC3E}">
        <p14:creationId xmlns:p14="http://schemas.microsoft.com/office/powerpoint/2010/main" val="360076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CF19-9B37-3E50-49CB-A926994B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619D2-DB85-03C3-2B43-787AB5BC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0AE064-B6E3-1B09-63BF-0B246B30D32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677D1-0675-23B3-05CD-223E7803B7C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6E67F9-C137-D718-FF3C-8CD7CC19835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F6506D-DD6F-8142-BDF3-11E2C6D4E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3" y="2392323"/>
            <a:ext cx="7424993" cy="3808451"/>
          </a:xfrm>
        </p:spPr>
        <p:txBody>
          <a:bodyPr/>
          <a:lstStyle/>
          <a:p>
            <a:r>
              <a:rPr lang="en-GB" dirty="0"/>
              <a:t>One TIFF file per band </a:t>
            </a:r>
            <a:r>
              <a:rPr lang="en-GB" b="0" dirty="0">
                <a:solidFill>
                  <a:schemeClr val="tx1"/>
                </a:solidFill>
                <a:latin typeface="+mn-lt"/>
              </a:rPr>
              <a:t>(red/green/blue/near infrared/thermal infrared/surface temperature/etc.)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r>
              <a:rPr lang="en-GB" dirty="0"/>
              <a:t>Plus: </a:t>
            </a:r>
            <a:r>
              <a:rPr lang="en-GB" b="0" dirty="0">
                <a:solidFill>
                  <a:schemeClr val="tx1"/>
                </a:solidFill>
                <a:latin typeface="+mn-lt"/>
              </a:rPr>
              <a:t>Quality assessment bands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 descr="A table of measurements&#10;&#10;AI-generated content may be incorrect.">
            <a:extLst>
              <a:ext uri="{FF2B5EF4-FFF2-40B4-BE49-F238E27FC236}">
                <a16:creationId xmlns:a16="http://schemas.microsoft.com/office/drawing/2014/main" id="{736026A4-C6B0-EBC5-0A51-541D4A82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9" y="2992512"/>
            <a:ext cx="4437385" cy="2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6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3D541-71A5-C7DD-6F3F-88B425C8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C019B-AA49-795C-D56D-FAE16FF5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103188-2A48-9AC5-2974-79374F6497D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BC8B4A-97CC-DBFB-6CF8-1E7EC54A93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796B6D-6C5F-68DF-6900-5BADADD895A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B9BFFB56-64E7-1417-D654-A4F3877F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9" y="2393284"/>
            <a:ext cx="6310227" cy="33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83F2-2A18-6DAB-460A-221830C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9D7B058-A785-27D0-8D5B-2E8C8DD8C3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5EDCA9-3AAC-256A-EDC3-8BD826411C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86D14F-14FC-4D8A-1134-C99C6298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762619"/>
            <a:ext cx="6616069" cy="778213"/>
          </a:xfrm>
        </p:spPr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! (TK QR code/link)</a:t>
            </a:r>
          </a:p>
        </p:txBody>
      </p:sp>
    </p:spTree>
    <p:extLst>
      <p:ext uri="{BB962C8B-B14F-4D97-AF65-F5344CB8AC3E}">
        <p14:creationId xmlns:p14="http://schemas.microsoft.com/office/powerpoint/2010/main" val="384215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DA809-D44E-597C-97DE-AB85F6C1C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4CBEE9-7D67-2EF7-DF35-E50CB93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6A903-C901-68B7-FB46-10032A7BE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>
                <a:latin typeface="+mj-lt"/>
              </a:rPr>
              <a:t>Max Donheiser</a:t>
            </a:r>
          </a:p>
          <a:p>
            <a:r>
              <a:rPr lang="de-DE" dirty="0">
                <a:latin typeface="+mn-lt"/>
              </a:rPr>
              <a:t>Tagesspiegel Innovation Lab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DE444B1D-A83C-CB07-0D2B-D0D46394A1BE}"/>
              </a:ext>
            </a:extLst>
          </p:cNvPr>
          <p:cNvSpPr txBox="1">
            <a:spLocks/>
          </p:cNvSpPr>
          <p:nvPr/>
        </p:nvSpPr>
        <p:spPr>
          <a:xfrm>
            <a:off x="3639343" y="5818706"/>
            <a:ext cx="2627313" cy="7789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lang="en-US" sz="1600" b="0" i="0" u="none" strike="noStrike" kern="1200" smtClean="0">
                <a:solidFill>
                  <a:schemeClr val="tx2"/>
                </a:solidFill>
                <a:effectLst/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9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+mj-lt"/>
              </a:rPr>
              <a:t>Jonathan Stoneman</a:t>
            </a:r>
          </a:p>
          <a:p>
            <a:r>
              <a:rPr lang="de-DE" dirty="0">
                <a:latin typeface="+mn-lt"/>
              </a:rPr>
              <a:t>Arena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B5B9E82F-F301-0C8B-2AC8-6E9430B17205}"/>
              </a:ext>
            </a:extLst>
          </p:cNvPr>
          <p:cNvSpPr txBox="1">
            <a:spLocks/>
          </p:cNvSpPr>
          <p:nvPr/>
        </p:nvSpPr>
        <p:spPr>
          <a:xfrm>
            <a:off x="6681787" y="5818705"/>
            <a:ext cx="2627313" cy="7789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lang="en-US" sz="1600" b="0" i="0" u="none" strike="noStrike" kern="1200" smtClean="0">
                <a:solidFill>
                  <a:schemeClr val="tx2"/>
                </a:solidFill>
                <a:effectLst/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9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j-lt"/>
              </a:rPr>
              <a:t>GitHub Repo</a:t>
            </a:r>
          </a:p>
          <a:p>
            <a:r>
              <a:rPr lang="de-DE" dirty="0" err="1">
                <a:latin typeface="+mn-lt"/>
              </a:rPr>
              <a:t>maxdonheiser</a:t>
            </a:r>
            <a:r>
              <a:rPr lang="de-DE" dirty="0">
                <a:latin typeface="+mn-lt"/>
              </a:rPr>
              <a:t>/dh25-landsat-R</a:t>
            </a:r>
          </a:p>
        </p:txBody>
      </p:sp>
    </p:spTree>
    <p:extLst>
      <p:ext uri="{BB962C8B-B14F-4D97-AF65-F5344CB8AC3E}">
        <p14:creationId xmlns:p14="http://schemas.microsoft.com/office/powerpoint/2010/main" val="1743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8CD6-239B-06D6-17E9-07C420F3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p of a city with red dots&#10;&#10;AI-generated content may be incorrect.">
            <a:extLst>
              <a:ext uri="{FF2B5EF4-FFF2-40B4-BE49-F238E27FC236}">
                <a16:creationId xmlns:a16="http://schemas.microsoft.com/office/drawing/2014/main" id="{6794DD30-0AD9-516E-D2E9-77B7198ECD2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r="121" b="6242"/>
          <a:stretch>
            <a:fillRect/>
          </a:stretch>
        </p:blipFill>
        <p:spPr>
          <a:xfrm>
            <a:off x="3998801" y="1488028"/>
            <a:ext cx="1908397" cy="3873423"/>
          </a:xfr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558642-4162-2597-82A0-526BE4A0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8299" y="6416675"/>
            <a:ext cx="1440855" cy="181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368C42-E8BA-6CD8-CED8-CB4B17F5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0200" y="6416675"/>
            <a:ext cx="227938" cy="181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6676FEF2-85C7-4645-99F9-08581CDB22A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D7B4F-D0E6-2083-A40C-92241E84860D}"/>
              </a:ext>
            </a:extLst>
          </p:cNvPr>
          <p:cNvSpPr txBox="1"/>
          <p:nvPr/>
        </p:nvSpPr>
        <p:spPr>
          <a:xfrm>
            <a:off x="6025953" y="16072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486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FF4D-2FD1-15D9-0C53-D271B408F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D92E50-713A-3997-B7AF-836E3C8E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75253-5A4A-59DA-C33A-457B7578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Placeholder 9" descr="A map of a city&#10;&#10;AI-generated content may be incorrect.">
            <a:extLst>
              <a:ext uri="{FF2B5EF4-FFF2-40B4-BE49-F238E27FC236}">
                <a16:creationId xmlns:a16="http://schemas.microsoft.com/office/drawing/2014/main" id="{9BB0EB51-3256-3A5D-111A-8955AAF1D44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84" r="584"/>
          <a:stretch>
            <a:fillRect/>
          </a:stretch>
        </p:blipFill>
        <p:spPr>
          <a:xfrm>
            <a:off x="2182286" y="1459632"/>
            <a:ext cx="5541428" cy="4128999"/>
          </a:xfrm>
        </p:spPr>
      </p:pic>
    </p:spTree>
    <p:extLst>
      <p:ext uri="{BB962C8B-B14F-4D97-AF65-F5344CB8AC3E}">
        <p14:creationId xmlns:p14="http://schemas.microsoft.com/office/powerpoint/2010/main" val="131961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66FEF-C2E4-CDAE-9FC7-8814CC9A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8DA6335-98C4-02B2-07B9-17FC233438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B6E71D-EB06-972D-9112-F7B2923FD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A9CB37E-B87B-3DDE-9AE7-EFB7F995D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23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D6AE9-451A-500C-7E6F-C6C55F2E5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gic School in a Spaceship – Telex.hu filmed on the Gellért Campus -  Corvinus University of Budapest">
            <a:extLst>
              <a:ext uri="{FF2B5EF4-FFF2-40B4-BE49-F238E27FC236}">
                <a16:creationId xmlns:a16="http://schemas.microsoft.com/office/drawing/2014/main" id="{893D7FDD-D196-44DC-B026-09A540F3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9" y="2375365"/>
            <a:ext cx="5724314" cy="3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76822C-9427-5AAD-DF17-12B36D37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3D39D1-7146-F329-1BA0-B39B1BBB98CB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F83CA0-6916-68D6-E9E3-E42AED0BFE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9FE9D-9157-C248-4ECA-32F5A5A6E8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515BFA6-4479-89B6-D3B8-F2F38AEC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1955" y="3429000"/>
            <a:ext cx="3140766" cy="756794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Surface </a:t>
            </a:r>
            <a:r>
              <a:rPr lang="de-DE" dirty="0" err="1">
                <a:solidFill>
                  <a:schemeClr val="tx1"/>
                </a:solidFill>
              </a:rPr>
              <a:t>air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~ 2m off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ground</a:t>
            </a:r>
            <a:r>
              <a:rPr lang="de-DE" sz="1200" dirty="0">
                <a:solidFill>
                  <a:schemeClr val="tx1"/>
                </a:solidFill>
              </a:rPr>
              <a:t>, </a:t>
            </a:r>
            <a:r>
              <a:rPr lang="de-DE" sz="1200" dirty="0" err="1">
                <a:solidFill>
                  <a:schemeClr val="tx1"/>
                </a:solidFill>
              </a:rPr>
              <a:t>used</a:t>
            </a:r>
            <a:r>
              <a:rPr lang="de-DE" sz="1200" dirty="0">
                <a:solidFill>
                  <a:schemeClr val="tx1"/>
                </a:solidFill>
              </a:rPr>
              <a:t> in </a:t>
            </a:r>
            <a:r>
              <a:rPr lang="de-DE" sz="1200" dirty="0" err="1">
                <a:solidFill>
                  <a:schemeClr val="tx1"/>
                </a:solidFill>
              </a:rPr>
              <a:t>weather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reports</a:t>
            </a:r>
            <a:r>
              <a:rPr lang="de-DE" sz="1200" dirty="0">
                <a:solidFill>
                  <a:schemeClr val="tx1"/>
                </a:solidFill>
              </a:rPr>
              <a:t>, </a:t>
            </a:r>
            <a:r>
              <a:rPr lang="de-DE" sz="1200" dirty="0" err="1">
                <a:solidFill>
                  <a:schemeClr val="tx1"/>
                </a:solidFill>
              </a:rPr>
              <a:t>closer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what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we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feel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7E2DA6-2B8B-77A1-A8C5-D4AF2DC4F4A5}"/>
              </a:ext>
            </a:extLst>
          </p:cNvPr>
          <p:cNvCxnSpPr>
            <a:cxnSpLocks/>
          </p:cNvCxnSpPr>
          <p:nvPr/>
        </p:nvCxnSpPr>
        <p:spPr>
          <a:xfrm flipH="1">
            <a:off x="3345227" y="3606484"/>
            <a:ext cx="3140766" cy="1153180"/>
          </a:xfrm>
          <a:prstGeom prst="line">
            <a:avLst/>
          </a:prstGeom>
          <a:ln w="28575"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748744-DDC9-63CA-8976-602DA39B941B}"/>
              </a:ext>
            </a:extLst>
          </p:cNvPr>
          <p:cNvCxnSpPr/>
          <p:nvPr/>
        </p:nvCxnSpPr>
        <p:spPr>
          <a:xfrm>
            <a:off x="3345227" y="4759664"/>
            <a:ext cx="0" cy="368927"/>
          </a:xfrm>
          <a:prstGeom prst="line">
            <a:avLst/>
          </a:prstGeom>
          <a:ln w="19050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D10ED9-57A2-7A1A-EFC2-8A47EA4438DF}"/>
              </a:ext>
            </a:extLst>
          </p:cNvPr>
          <p:cNvCxnSpPr>
            <a:cxnSpLocks/>
          </p:cNvCxnSpPr>
          <p:nvPr/>
        </p:nvCxnSpPr>
        <p:spPr>
          <a:xfrm flipH="1">
            <a:off x="3969026" y="4982907"/>
            <a:ext cx="2516967" cy="924143"/>
          </a:xfrm>
          <a:prstGeom prst="line">
            <a:avLst/>
          </a:prstGeom>
          <a:ln w="28575"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6A8B5F65-25A2-FE63-8F04-DA226F856BB1}"/>
              </a:ext>
            </a:extLst>
          </p:cNvPr>
          <p:cNvSpPr txBox="1">
            <a:spLocks/>
          </p:cNvSpPr>
          <p:nvPr/>
        </p:nvSpPr>
        <p:spPr>
          <a:xfrm>
            <a:off x="6581955" y="4842250"/>
            <a:ext cx="3140766" cy="9241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Land </a:t>
            </a:r>
            <a:r>
              <a:rPr lang="de-DE" dirty="0" err="1">
                <a:solidFill>
                  <a:schemeClr val="tx1"/>
                </a:solidFill>
              </a:rPr>
              <a:t>surface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r>
              <a:rPr lang="de-DE" dirty="0">
                <a:solidFill>
                  <a:schemeClr val="tx1"/>
                </a:solidFill>
              </a:rPr>
              <a:t> (LST)</a:t>
            </a:r>
          </a:p>
          <a:p>
            <a:r>
              <a:rPr lang="de-DE" sz="1200" dirty="0" err="1">
                <a:solidFill>
                  <a:schemeClr val="tx1"/>
                </a:solidFill>
              </a:rPr>
              <a:t>Strongly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influenced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by</a:t>
            </a:r>
            <a:r>
              <a:rPr lang="de-DE" sz="1200" dirty="0">
                <a:solidFill>
                  <a:schemeClr val="tx1"/>
                </a:solidFill>
              </a:rPr>
              <a:t> material, </a:t>
            </a:r>
            <a:r>
              <a:rPr lang="de-DE" sz="1200" dirty="0" err="1">
                <a:solidFill>
                  <a:schemeClr val="tx1"/>
                </a:solidFill>
              </a:rPr>
              <a:t>can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hotter</a:t>
            </a:r>
            <a:r>
              <a:rPr lang="de-DE" sz="1200" dirty="0">
                <a:solidFill>
                  <a:schemeClr val="tx1"/>
                </a:solidFill>
              </a:rPr>
              <a:t>/cooler </a:t>
            </a:r>
            <a:r>
              <a:rPr lang="de-DE" sz="1200" dirty="0" err="1">
                <a:solidFill>
                  <a:schemeClr val="tx1"/>
                </a:solidFill>
              </a:rPr>
              <a:t>than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air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temperature</a:t>
            </a:r>
            <a:r>
              <a:rPr lang="de-DE" sz="1200" dirty="0">
                <a:solidFill>
                  <a:schemeClr val="tx1"/>
                </a:solidFill>
              </a:rPr>
              <a:t> due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thermal </a:t>
            </a:r>
            <a:r>
              <a:rPr lang="de-DE" sz="1200" dirty="0" err="1">
                <a:solidFill>
                  <a:schemeClr val="tx1"/>
                </a:solidFill>
              </a:rPr>
              <a:t>mass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ADE7A9-BDB8-65C7-F7A7-F5C852B3ACFB}"/>
              </a:ext>
            </a:extLst>
          </p:cNvPr>
          <p:cNvSpPr/>
          <p:nvPr/>
        </p:nvSpPr>
        <p:spPr>
          <a:xfrm>
            <a:off x="3208802" y="5794013"/>
            <a:ext cx="1520448" cy="27883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5BC94C84-2A3F-A572-4A27-47CF84C8BF3D}"/>
              </a:ext>
            </a:extLst>
          </p:cNvPr>
          <p:cNvSpPr txBox="1">
            <a:spLocks/>
          </p:cNvSpPr>
          <p:nvPr/>
        </p:nvSpPr>
        <p:spPr>
          <a:xfrm>
            <a:off x="608299" y="6225720"/>
            <a:ext cx="2657415" cy="172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dirty="0">
                <a:solidFill>
                  <a:schemeClr val="tx1"/>
                </a:solidFill>
              </a:rPr>
              <a:t>Image </a:t>
            </a:r>
            <a:r>
              <a:rPr lang="de-DE" sz="800" b="0" dirty="0" err="1">
                <a:solidFill>
                  <a:schemeClr val="tx1"/>
                </a:solidFill>
              </a:rPr>
              <a:t>credits</a:t>
            </a:r>
            <a:r>
              <a:rPr lang="de-DE" sz="800" b="0" dirty="0">
                <a:solidFill>
                  <a:schemeClr val="tx1"/>
                </a:solidFill>
              </a:rPr>
              <a:t>: </a:t>
            </a:r>
            <a:r>
              <a:rPr lang="de-DE" sz="800" b="0" dirty="0" err="1">
                <a:solidFill>
                  <a:schemeClr val="tx1"/>
                </a:solidFill>
              </a:rPr>
              <a:t>Cornvinus</a:t>
            </a:r>
            <a:r>
              <a:rPr lang="de-DE" sz="800" b="0" dirty="0">
                <a:solidFill>
                  <a:schemeClr val="tx1"/>
                </a:solidFill>
              </a:rPr>
              <a:t> University </a:t>
            </a:r>
            <a:r>
              <a:rPr lang="de-DE" sz="800" b="0" dirty="0" err="1">
                <a:solidFill>
                  <a:schemeClr val="tx1"/>
                </a:solidFill>
              </a:rPr>
              <a:t>of</a:t>
            </a:r>
            <a:r>
              <a:rPr lang="de-DE" sz="800" b="0" dirty="0">
                <a:solidFill>
                  <a:schemeClr val="tx1"/>
                </a:solidFill>
              </a:rPr>
              <a:t> Budapest</a:t>
            </a:r>
          </a:p>
        </p:txBody>
      </p:sp>
    </p:spTree>
    <p:extLst>
      <p:ext uri="{BB962C8B-B14F-4D97-AF65-F5344CB8AC3E}">
        <p14:creationId xmlns:p14="http://schemas.microsoft.com/office/powerpoint/2010/main" val="326611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6C534-3EB0-2E4C-6E53-5C1EA89E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0E81EC-E6B0-C0A4-5A29-3ADAE0BDB8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25412A-220A-749F-3C02-93FA7B9DF5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 descr="A graph showing the average temperature of a residential area&#10;&#10;AI-generated content may be incorrect.">
            <a:extLst>
              <a:ext uri="{FF2B5EF4-FFF2-40B4-BE49-F238E27FC236}">
                <a16:creationId xmlns:a16="http://schemas.microsoft.com/office/drawing/2014/main" id="{72BEE55D-171F-AACE-5479-99B3C154278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754204" y="2451386"/>
            <a:ext cx="5555643" cy="3868748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EFA7172-A585-C564-FE37-D6D80C6F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urban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island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0F4566B8-53AD-9C83-73B3-8455E700B4D9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F912B-0DCA-80C2-8159-F92383EDE790}"/>
              </a:ext>
            </a:extLst>
          </p:cNvPr>
          <p:cNvSpPr/>
          <p:nvPr/>
        </p:nvSpPr>
        <p:spPr>
          <a:xfrm>
            <a:off x="408924" y="2146852"/>
            <a:ext cx="2686405" cy="63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Untertitel 3">
            <a:extLst>
              <a:ext uri="{FF2B5EF4-FFF2-40B4-BE49-F238E27FC236}">
                <a16:creationId xmlns:a16="http://schemas.microsoft.com/office/drawing/2014/main" id="{827560EA-9A29-F847-F268-54BF638FAE32}"/>
              </a:ext>
            </a:extLst>
          </p:cNvPr>
          <p:cNvSpPr txBox="1">
            <a:spLocks/>
          </p:cNvSpPr>
          <p:nvPr/>
        </p:nvSpPr>
        <p:spPr>
          <a:xfrm>
            <a:off x="260201" y="2357659"/>
            <a:ext cx="2755616" cy="35092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  <a:latin typeface="+mn-lt"/>
              </a:rPr>
              <a:t>Materials such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as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latin typeface="+mn-lt"/>
              </a:rPr>
              <a:t>brick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dirty="0" err="1">
                <a:latin typeface="+mn-lt"/>
              </a:rPr>
              <a:t>concrete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dirty="0" err="1">
                <a:latin typeface="+mn-lt"/>
              </a:rPr>
              <a:t>asphalt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e-DE" dirty="0" err="1">
                <a:latin typeface="+mn-lt"/>
              </a:rPr>
              <a:t>pavement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have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higher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thermal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mass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.</a:t>
            </a:r>
          </a:p>
          <a:p>
            <a:endParaRPr lang="de-DE" dirty="0">
              <a:solidFill>
                <a:schemeClr val="tx1"/>
              </a:solidFill>
              <a:latin typeface="+mn-lt"/>
            </a:endParaRPr>
          </a:p>
          <a:p>
            <a:r>
              <a:rPr lang="de-DE" dirty="0">
                <a:solidFill>
                  <a:schemeClr val="tx1"/>
                </a:solidFill>
                <a:latin typeface="+mn-lt"/>
              </a:rPr>
              <a:t>This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means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they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latin typeface="+mn-lt"/>
              </a:rPr>
              <a:t>absorb</a:t>
            </a:r>
            <a:r>
              <a:rPr lang="de-DE" dirty="0">
                <a:latin typeface="+mn-lt"/>
              </a:rPr>
              <a:t> and </a:t>
            </a:r>
            <a:r>
              <a:rPr lang="de-DE" dirty="0" err="1">
                <a:latin typeface="+mn-lt"/>
              </a:rPr>
              <a:t>store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heat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throughout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day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6B5384DA-AFCB-6AC6-AA94-9F599B62BA6F}"/>
              </a:ext>
            </a:extLst>
          </p:cNvPr>
          <p:cNvSpPr txBox="1">
            <a:spLocks/>
          </p:cNvSpPr>
          <p:nvPr/>
        </p:nvSpPr>
        <p:spPr>
          <a:xfrm>
            <a:off x="3754204" y="6425048"/>
            <a:ext cx="2657415" cy="172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dirty="0">
                <a:solidFill>
                  <a:schemeClr val="tx1"/>
                </a:solidFill>
              </a:rPr>
              <a:t>Image </a:t>
            </a:r>
            <a:r>
              <a:rPr lang="de-DE" sz="800" b="0" dirty="0" err="1">
                <a:solidFill>
                  <a:schemeClr val="tx1"/>
                </a:solidFill>
              </a:rPr>
              <a:t>credits</a:t>
            </a:r>
            <a:r>
              <a:rPr lang="de-DE" sz="800" b="0" dirty="0">
                <a:solidFill>
                  <a:schemeClr val="tx1"/>
                </a:solidFill>
              </a:rPr>
              <a:t>: EPA</a:t>
            </a:r>
          </a:p>
        </p:txBody>
      </p:sp>
    </p:spTree>
    <p:extLst>
      <p:ext uri="{BB962C8B-B14F-4D97-AF65-F5344CB8AC3E}">
        <p14:creationId xmlns:p14="http://schemas.microsoft.com/office/powerpoint/2010/main" val="166037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35F1C-8570-8F61-2ED7-28FEAF50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A03D9-9A4A-DB20-44A6-C300CE44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0901BB-DE66-6AFE-269E-BB17E09464C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CE32B7-0513-55CF-1E6A-40B3DC26A6E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50043-CADD-2FF8-FBEC-F66B076460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A98D2A-DAC6-8D07-2408-E96CAAF7E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4" y="2392323"/>
            <a:ext cx="4022971" cy="380845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Surface </a:t>
            </a:r>
            <a:r>
              <a:rPr lang="de-DE" dirty="0" err="1">
                <a:solidFill>
                  <a:schemeClr val="tx1"/>
                </a:solidFill>
              </a:rPr>
              <a:t>air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Reflects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„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felt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“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temperature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Directly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measured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via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weather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stations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sensors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other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on-site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instruments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Measurements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are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continous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throughout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day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regardless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weather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conditions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May not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representative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surrounding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geographic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area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Sensors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may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not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consistent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(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height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direction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etc.)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FD24E64-820B-70A1-C372-06F804E6D89E}"/>
              </a:ext>
            </a:extLst>
          </p:cNvPr>
          <p:cNvSpPr txBox="1">
            <a:spLocks/>
          </p:cNvSpPr>
          <p:nvPr/>
        </p:nvSpPr>
        <p:spPr>
          <a:xfrm>
            <a:off x="4953000" y="2392323"/>
            <a:ext cx="3884307" cy="3808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Land </a:t>
            </a:r>
            <a:r>
              <a:rPr lang="de-DE" dirty="0" err="1">
                <a:solidFill>
                  <a:schemeClr val="tx1"/>
                </a:solidFill>
              </a:rPr>
              <a:t>surface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Measured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via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satellites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aircrafts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ground-based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thermal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sensing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Better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geographic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coverage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Shows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direct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impact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sealing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in urban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areas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Clouds,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trees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tall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buildings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can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limit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usability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Temporal and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spatial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resolution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often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dependent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on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third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party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providers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higher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resolution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data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can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costly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7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A90F9-F2FA-8FED-0E20-964C30D5C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7AB61D7-E20B-1BD6-0CCF-5F94E9EB4C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FE3C50-04E0-8959-B385-E68E2B9CB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access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free</a:t>
            </a:r>
            <a:r>
              <a:rPr lang="de-DE" dirty="0">
                <a:solidFill>
                  <a:schemeClr val="tx1"/>
                </a:solidFill>
              </a:rPr>
              <a:t>,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high </a:t>
            </a:r>
            <a:r>
              <a:rPr lang="de-DE" dirty="0" err="1">
                <a:solidFill>
                  <a:schemeClr val="tx1"/>
                </a:solidFill>
              </a:rPr>
              <a:t>quality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satellite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imagery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BF04AF7-CD17-DDC8-1524-EACF4B979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18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A1ABD-3166-3694-747B-AB2C8333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2F83D-6645-B281-099D-9081129D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the Landsat satellite program?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3B32DF-62DD-B092-EA4F-251C8395C01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A961A1-B469-1F1A-CF3F-1147F4FBBE5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C6DFC3-1606-DF2E-2DEA-4567477B5EA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F52F3-A4AC-ED65-C9BA-7D11B8E5A2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Series of </a:t>
            </a:r>
            <a:r>
              <a:rPr lang="en-GB" dirty="0">
                <a:latin typeface="+mj-lt"/>
              </a:rPr>
              <a:t>Earth-observing satellite missions 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jointly managed by NASA and the U.S. Geological Survey.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Optimized for </a:t>
            </a:r>
            <a:r>
              <a:rPr lang="en-GB" dirty="0">
                <a:latin typeface="+mj-lt"/>
              </a:rPr>
              <a:t>tracking land use and changes 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due to </a:t>
            </a:r>
            <a:r>
              <a:rPr lang="en-GB" dirty="0">
                <a:latin typeface="+mj-lt"/>
              </a:rPr>
              <a:t>climate change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dirty="0">
                <a:latin typeface="+mj-lt"/>
              </a:rPr>
              <a:t>urbanization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dirty="0">
                <a:latin typeface="+mj-lt"/>
              </a:rPr>
              <a:t>droughts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dirty="0">
                <a:latin typeface="+mj-lt"/>
              </a:rPr>
              <a:t>wildfires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World’s longest continuous archive of satellite imagery: </a:t>
            </a:r>
            <a:r>
              <a:rPr lang="en-GB" dirty="0">
                <a:latin typeface="+mj-lt"/>
              </a:rPr>
              <a:t>1972 to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It’s also free.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839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Tagesspeigel 1">
      <a:dk1>
        <a:srgbClr val="000000"/>
      </a:dk1>
      <a:lt1>
        <a:srgbClr val="FFFFFF"/>
      </a:lt1>
      <a:dk2>
        <a:srgbClr val="D91E00"/>
      </a:dk2>
      <a:lt2>
        <a:srgbClr val="D6E3E6"/>
      </a:lt2>
      <a:accent1>
        <a:srgbClr val="D91E00"/>
      </a:accent1>
      <a:accent2>
        <a:srgbClr val="000000"/>
      </a:accent2>
      <a:accent3>
        <a:srgbClr val="797979"/>
      </a:accent3>
      <a:accent4>
        <a:srgbClr val="D5D5D5"/>
      </a:accent4>
      <a:accent5>
        <a:srgbClr val="D6E2E5"/>
      </a:accent5>
      <a:accent6>
        <a:srgbClr val="366278"/>
      </a:accent6>
      <a:hlink>
        <a:srgbClr val="D91E00"/>
      </a:hlink>
      <a:folHlink>
        <a:srgbClr val="7F7F7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rTagesspeigel_Präsentationsvorlage_A4_03" id="{98C4B8FD-C308-994A-9D99-1CA973BA4AE2}" vid="{DCE07CFF-121D-684C-9A43-F2FDD68BF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625</Words>
  <Application>Microsoft Macintosh PowerPoint</Application>
  <PresentationFormat>A4 Paper (210x297 mm)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Abril Display</vt:lpstr>
      <vt:lpstr>Abril Text</vt:lpstr>
      <vt:lpstr>Arial</vt:lpstr>
      <vt:lpstr>Franklin Gothic Book</vt:lpstr>
      <vt:lpstr>Franklin Gothic FS Book</vt:lpstr>
      <vt:lpstr>System Font Regular</vt:lpstr>
      <vt:lpstr>Custom Design</vt:lpstr>
      <vt:lpstr>Exploring extreme heat</vt:lpstr>
      <vt:lpstr>PowerPoint Presentation</vt:lpstr>
      <vt:lpstr>PowerPoint Presentation</vt:lpstr>
      <vt:lpstr>How is heat measured?</vt:lpstr>
      <vt:lpstr>How is heat measured?</vt:lpstr>
      <vt:lpstr>The urban heat island effect</vt:lpstr>
      <vt:lpstr>Which metric is better to use?</vt:lpstr>
      <vt:lpstr>How to access free, high quality satellite imagery</vt:lpstr>
      <vt:lpstr>What is the Landsat satellite program?</vt:lpstr>
      <vt:lpstr>How do satellites measure surface temperature?</vt:lpstr>
      <vt:lpstr>Understanding spatial and temporal resolution</vt:lpstr>
      <vt:lpstr>Landsat‘s data structure</vt:lpstr>
      <vt:lpstr>What‘s a (Geo)TIFF file?</vt:lpstr>
      <vt:lpstr>Landsat: What you get</vt:lpstr>
      <vt:lpstr>Landsat file naming conventions</vt:lpstr>
      <vt:lpstr>Let‘s get started! (TK QR code/link)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Emma Hutton</dc:creator>
  <cp:lastModifiedBy>Max Donheiser</cp:lastModifiedBy>
  <cp:revision>155</cp:revision>
  <cp:lastPrinted>2019-08-09T14:58:42Z</cp:lastPrinted>
  <dcterms:created xsi:type="dcterms:W3CDTF">2019-07-03T12:01:41Z</dcterms:created>
  <dcterms:modified xsi:type="dcterms:W3CDTF">2025-10-06T13:10:26Z</dcterms:modified>
</cp:coreProperties>
</file>